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56" r:id="rId5"/>
    <p:sldId id="291" r:id="rId6"/>
    <p:sldId id="306" r:id="rId7"/>
    <p:sldId id="292" r:id="rId8"/>
    <p:sldId id="294" r:id="rId9"/>
    <p:sldId id="293" r:id="rId10"/>
    <p:sldId id="307" r:id="rId11"/>
    <p:sldId id="305" r:id="rId12"/>
    <p:sldId id="295" r:id="rId13"/>
    <p:sldId id="303" r:id="rId14"/>
    <p:sldId id="304" r:id="rId15"/>
    <p:sldId id="296" r:id="rId16"/>
    <p:sldId id="320" r:id="rId17"/>
    <p:sldId id="331" r:id="rId18"/>
    <p:sldId id="302" r:id="rId19"/>
    <p:sldId id="323" r:id="rId20"/>
    <p:sldId id="321" r:id="rId21"/>
    <p:sldId id="324" r:id="rId22"/>
    <p:sldId id="332" r:id="rId23"/>
    <p:sldId id="322" r:id="rId24"/>
    <p:sldId id="308" r:id="rId25"/>
    <p:sldId id="300" r:id="rId26"/>
    <p:sldId id="301" r:id="rId27"/>
    <p:sldId id="333" r:id="rId28"/>
    <p:sldId id="325" r:id="rId29"/>
    <p:sldId id="309" r:id="rId30"/>
    <p:sldId id="334" r:id="rId31"/>
    <p:sldId id="336" r:id="rId32"/>
    <p:sldId id="335" r:id="rId33"/>
    <p:sldId id="337" r:id="rId34"/>
    <p:sldId id="317" r:id="rId35"/>
    <p:sldId id="290" r:id="rId36"/>
  </p:sldIdLst>
  <p:sldSz cx="9144000" cy="6858000" type="screen4x3"/>
  <p:notesSz cx="6794500" cy="99187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ael" initials="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64" autoAdjust="0"/>
  </p:normalViewPr>
  <p:slideViewPr>
    <p:cSldViewPr>
      <p:cViewPr>
        <p:scale>
          <a:sx n="125" d="100"/>
          <a:sy n="125" d="100"/>
        </p:scale>
        <p:origin x="-208" y="2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D00A5-E688-4335-BDC7-E9B6D97A6482}" type="datetimeFigureOut">
              <a:rPr lang="en-GB" smtClean="0"/>
              <a:t>18/03/15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450" y="4711700"/>
            <a:ext cx="5435600" cy="44624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1813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8100" y="9421813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13481-61B3-482C-84E6-AC82CCD9FA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827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3481-61B3-482C-84E6-AC82CCD9FA4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812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3481-61B3-482C-84E6-AC82CCD9FA4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028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3481-61B3-482C-84E6-AC82CCD9FA4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816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3481-61B3-482C-84E6-AC82CCD9FA4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533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3481-61B3-482C-84E6-AC82CCD9FA4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743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3481-61B3-482C-84E6-AC82CCD9FA4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828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3481-61B3-482C-84E6-AC82CCD9FA4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899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the [preferences synchronize] call to sync the preferences with the internal</a:t>
            </a:r>
            <a:r>
              <a:rPr lang="en-US" baseline="0" dirty="0" smtClean="0"/>
              <a:t> app database.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3481-61B3-482C-84E6-AC82CCD9FA4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67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</a:t>
            </a:r>
            <a:r>
              <a:rPr lang="en-US" baseline="0" dirty="0" smtClean="0"/>
              <a:t> use Swift String, don’t forget to convert to </a:t>
            </a:r>
            <a:r>
              <a:rPr lang="en-US" baseline="0" dirty="0" err="1" smtClean="0"/>
              <a:t>NSString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3481-61B3-482C-84E6-AC82CCD9FA4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926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3481-61B3-482C-84E6-AC82CCD9FA4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400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3481-61B3-482C-84E6-AC82CCD9FA4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081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3481-61B3-482C-84E6-AC82CCD9FA4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36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3481-61B3-482C-84E6-AC82CCD9FA4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201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Fast CPU, camera, 32gb storage ,</a:t>
            </a:r>
            <a:r>
              <a:rPr lang="en-US" baseline="0" dirty="0" smtClean="0"/>
              <a:t> apps. But most importantly: Connected to the web.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3481-61B3-482C-84E6-AC82CCD9FA4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862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Send or receive data from</a:t>
            </a:r>
            <a:r>
              <a:rPr lang="en-US" baseline="0" dirty="0" smtClean="0"/>
              <a:t> external server</a:t>
            </a:r>
          </a:p>
          <a:p>
            <a:r>
              <a:rPr lang="en-US" baseline="0" dirty="0" smtClean="0"/>
              <a:t>This data is always up to date</a:t>
            </a:r>
          </a:p>
          <a:p>
            <a:r>
              <a:rPr lang="en-US" baseline="0" dirty="0" smtClean="0"/>
              <a:t>This data is used for backups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using external communication, offline processing power is used.</a:t>
            </a:r>
          </a:p>
          <a:p>
            <a:r>
              <a:rPr lang="en-US" baseline="0" dirty="0" smtClean="0"/>
              <a:t>This is quicker, and saves the devices battery.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Cons are that the device needs to be connected to the Internet through 3G or </a:t>
            </a:r>
            <a:r>
              <a:rPr lang="en-US" baseline="0" dirty="0" err="1" smtClean="0"/>
              <a:t>WiFi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3481-61B3-482C-84E6-AC82CCD9FA4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901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Send a data request to a webserver through POST</a:t>
            </a:r>
            <a:r>
              <a:rPr lang="en-US" baseline="0" dirty="0" smtClean="0"/>
              <a:t> or GET But PUT, SELECT DELETE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can be used as well.</a:t>
            </a:r>
          </a:p>
          <a:p>
            <a:r>
              <a:rPr lang="en-US" baseline="0" dirty="0" smtClean="0"/>
              <a:t>This can be done synchronous or asynchronous in the application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Webservice</a:t>
            </a:r>
            <a:r>
              <a:rPr lang="en-US" baseline="0" dirty="0" smtClean="0"/>
              <a:t> returns a response with the requested data</a:t>
            </a:r>
          </a:p>
          <a:p>
            <a:r>
              <a:rPr lang="en-US" dirty="0" smtClean="0"/>
              <a:t>A good way</a:t>
            </a:r>
            <a:r>
              <a:rPr lang="en-US" baseline="0" dirty="0" smtClean="0"/>
              <a:t> to return data is as an JSON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3481-61B3-482C-84E6-AC82CCD9FA4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50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Asynchronous</a:t>
            </a:r>
            <a:r>
              <a:rPr lang="en-US" baseline="0" dirty="0" smtClean="0"/>
              <a:t> is not THAT much harder. Just do you logic in another method and set the correct delegate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3481-61B3-482C-84E6-AC82CCD9FA4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2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3481-61B3-482C-84E6-AC82CCD9FA4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187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r>
              <a:rPr lang="en-US" baseline="0" dirty="0" smtClean="0"/>
              <a:t> elements are index based. 0 is the first one, 1 the second etc.</a:t>
            </a:r>
          </a:p>
          <a:p>
            <a:r>
              <a:rPr lang="en-US" baseline="0" dirty="0" smtClean="0"/>
              <a:t>But now the device and the server have to know which index contains which element.</a:t>
            </a:r>
          </a:p>
          <a:p>
            <a:r>
              <a:rPr lang="en-US" baseline="0" dirty="0" smtClean="0"/>
              <a:t>What happens when another element is introduced? Or swapped? Or removed?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3481-61B3-482C-84E6-AC82CCD9FA4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726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3481-61B3-482C-84E6-AC82CCD9FA4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091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DFE-92B9-4577-AB66-0DAC6F984E4B}" type="datetimeFigureOut">
              <a:rPr lang="nl-NL" smtClean="0"/>
              <a:t>18/03/15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2440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DFE-92B9-4577-AB66-0DAC6F984E4B}" type="datetimeFigureOut">
              <a:rPr lang="nl-NL" smtClean="0"/>
              <a:t>18/03/15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910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DFE-92B9-4577-AB66-0DAC6F984E4B}" type="datetimeFigureOut">
              <a:rPr lang="nl-NL" smtClean="0"/>
              <a:t>18/03/15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1380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DFE-92B9-4577-AB66-0DAC6F984E4B}" type="datetimeFigureOut">
              <a:rPr lang="nl-NL" smtClean="0"/>
              <a:t>18/03/15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9612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DFE-92B9-4577-AB66-0DAC6F984E4B}" type="datetimeFigureOut">
              <a:rPr lang="nl-NL" smtClean="0"/>
              <a:t>18/03/15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196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DFE-92B9-4577-AB66-0DAC6F984E4B}" type="datetimeFigureOut">
              <a:rPr lang="nl-NL" smtClean="0"/>
              <a:t>18/03/15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678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DFE-92B9-4577-AB66-0DAC6F984E4B}" type="datetimeFigureOut">
              <a:rPr lang="nl-NL" smtClean="0"/>
              <a:t>18/03/15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395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DFE-92B9-4577-AB66-0DAC6F984E4B}" type="datetimeFigureOut">
              <a:rPr lang="nl-NL" smtClean="0"/>
              <a:t>18/03/15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5320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DFE-92B9-4577-AB66-0DAC6F984E4B}" type="datetimeFigureOut">
              <a:rPr lang="nl-NL" smtClean="0"/>
              <a:t>18/03/15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727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DFE-92B9-4577-AB66-0DAC6F984E4B}" type="datetimeFigureOut">
              <a:rPr lang="nl-NL" smtClean="0"/>
              <a:t>18/03/15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517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DFE-92B9-4577-AB66-0DAC6F984E4B}" type="datetimeFigureOut">
              <a:rPr lang="nl-NL" smtClean="0"/>
              <a:t>18/03/15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3768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E0DFE-92B9-4577-AB66-0DAC6F984E4B}" type="datetimeFigureOut">
              <a:rPr lang="nl-NL" smtClean="0"/>
              <a:t>18/03/15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517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uckingswiftblocksyntax.com/" TargetMode="External"/><Relationship Id="rId3" Type="http://schemas.openxmlformats.org/officeDocument/2006/relationships/hyperlink" Target="http://code.tutsplus.com/tutorials/swift-from-scratch-closures--cms-23138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amofire/Alamofire" TargetMode="External"/><Relationship Id="rId4" Type="http://schemas.openxmlformats.org/officeDocument/2006/relationships/hyperlink" Target="https://github.com/SwiftyJSON/SwiftyJSON" TargetMode="External"/><Relationship Id="rId5" Type="http://schemas.openxmlformats.org/officeDocument/2006/relationships/hyperlink" Target="https://developer.apple.com/library/prerelease/ios/documentation/Cocoa/Reference/Foundation/Classes/NSUserDefaults_Class/index.html" TargetMode="External"/><Relationship Id="rId6" Type="http://schemas.openxmlformats.org/officeDocument/2006/relationships/hyperlink" Target="https://developer.apple.com/library/ios/documentation/Cocoa/Reference/Foundation/Classes/NSDictionary_Clas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11560" y="2348880"/>
            <a:ext cx="7772400" cy="1470025"/>
          </a:xfrm>
        </p:spPr>
        <p:txBody>
          <a:bodyPr>
            <a:normAutofit/>
          </a:bodyPr>
          <a:lstStyle/>
          <a:p>
            <a:r>
              <a:rPr lang="nl-NL" dirty="0" err="1" smtClean="0"/>
              <a:t>iOS</a:t>
            </a:r>
            <a:r>
              <a:rPr lang="nl-NL" dirty="0" smtClean="0"/>
              <a:t> Week 4</a:t>
            </a:r>
            <a:br>
              <a:rPr lang="nl-NL" dirty="0" smtClean="0"/>
            </a:br>
            <a:r>
              <a:rPr lang="nl-NL" dirty="0" smtClean="0"/>
              <a:t>Connectivity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6412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Key/Value pairs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915816" y="2060848"/>
            <a:ext cx="1471032" cy="36004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400" dirty="0" smtClean="0"/>
              <a:t>Key</a:t>
            </a:r>
            <a:endParaRPr lang="en-US" sz="1400" dirty="0"/>
          </a:p>
        </p:txBody>
      </p:sp>
      <p:sp>
        <p:nvSpPr>
          <p:cNvPr id="7" name="Rounded Rectangle 6"/>
          <p:cNvSpPr/>
          <p:nvPr/>
        </p:nvSpPr>
        <p:spPr>
          <a:xfrm>
            <a:off x="4716016" y="2060848"/>
            <a:ext cx="1471032" cy="36004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400" dirty="0" smtClean="0"/>
              <a:t>Value</a:t>
            </a:r>
            <a:endParaRPr lang="en-US" dirty="0"/>
          </a:p>
        </p:txBody>
      </p:sp>
      <p:pic>
        <p:nvPicPr>
          <p:cNvPr id="4" name="Picture 3" descr="chai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184283"/>
            <a:ext cx="502937" cy="16459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915816" y="3789040"/>
            <a:ext cx="1471032" cy="36004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400" dirty="0" smtClean="0"/>
              <a:t>Name</a:t>
            </a:r>
            <a:endParaRPr lang="en-US" sz="1400" dirty="0"/>
          </a:p>
        </p:txBody>
      </p:sp>
      <p:sp>
        <p:nvSpPr>
          <p:cNvPr id="9" name="Rounded Rectangle 8"/>
          <p:cNvSpPr/>
          <p:nvPr/>
        </p:nvSpPr>
        <p:spPr>
          <a:xfrm>
            <a:off x="4716016" y="3789040"/>
            <a:ext cx="1471032" cy="36004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400" dirty="0" smtClean="0"/>
              <a:t>Glenn</a:t>
            </a:r>
            <a:endParaRPr lang="en-US" dirty="0"/>
          </a:p>
        </p:txBody>
      </p:sp>
      <p:pic>
        <p:nvPicPr>
          <p:cNvPr id="10" name="Picture 9" descr="chai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912475"/>
            <a:ext cx="502937" cy="164597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2915816" y="4293096"/>
            <a:ext cx="1471032" cy="36004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400" dirty="0" smtClean="0"/>
              <a:t>Color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4716016" y="4293096"/>
            <a:ext cx="1471032" cy="36004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400" dirty="0" smtClean="0"/>
              <a:t>Purple</a:t>
            </a:r>
            <a:endParaRPr lang="en-US" dirty="0"/>
          </a:p>
        </p:txBody>
      </p:sp>
      <p:pic>
        <p:nvPicPr>
          <p:cNvPr id="13" name="Picture 12" descr="chai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416531"/>
            <a:ext cx="502937" cy="164597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915816" y="4797152"/>
            <a:ext cx="1471032" cy="36004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400" dirty="0" smtClean="0"/>
              <a:t>Location</a:t>
            </a:r>
            <a:endParaRPr lang="en-US" sz="1400" dirty="0"/>
          </a:p>
        </p:txBody>
      </p:sp>
      <p:sp>
        <p:nvSpPr>
          <p:cNvPr id="15" name="Rounded Rectangle 14"/>
          <p:cNvSpPr/>
          <p:nvPr/>
        </p:nvSpPr>
        <p:spPr>
          <a:xfrm>
            <a:off x="4716016" y="4797152"/>
            <a:ext cx="1471032" cy="36004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400" dirty="0" smtClean="0"/>
              <a:t>Space</a:t>
            </a:r>
            <a:endParaRPr lang="en-US" dirty="0"/>
          </a:p>
        </p:txBody>
      </p:sp>
      <p:pic>
        <p:nvPicPr>
          <p:cNvPr id="16" name="Picture 15" descr="chai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920587"/>
            <a:ext cx="502937" cy="16459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95936" y="1412776"/>
            <a:ext cx="1061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95936" y="3140968"/>
            <a:ext cx="10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14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t4ak.roblox.com/462316c8378ae3010a2136afa6b76c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348880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wfurniture.com/images/Alive%205%20Drawer%20Ches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57" y="1993486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1727318" y="2879261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528136" lon="20677712" rev="21431270"/>
              </a:camera>
              <a:lightRig rig="threePt" dir="t"/>
            </a:scene3d>
          </a:bodyPr>
          <a:lstStyle/>
          <a:p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7" name="Tekstvak 6"/>
          <p:cNvSpPr txBox="1"/>
          <p:nvPr/>
        </p:nvSpPr>
        <p:spPr>
          <a:xfrm>
            <a:off x="1786629" y="35010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528136" lon="20677712" rev="21431270"/>
              </a:camera>
              <a:lightRig rig="threePt" dir="t"/>
            </a:scene3d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8" name="Tekstvak 7"/>
          <p:cNvSpPr txBox="1"/>
          <p:nvPr/>
        </p:nvSpPr>
        <p:spPr>
          <a:xfrm rot="206489">
            <a:off x="1608311" y="4039007"/>
            <a:ext cx="98212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528136" lon="20677712" rev="21431270"/>
              </a:camera>
              <a:lightRig rig="threePt" dir="t"/>
            </a:scene3d>
          </a:bodyPr>
          <a:lstStyle/>
          <a:p>
            <a:r>
              <a:rPr lang="en-US" dirty="0" smtClean="0"/>
              <a:t>Location</a:t>
            </a:r>
            <a:endParaRPr lang="en-US" dirty="0"/>
          </a:p>
        </p:txBody>
      </p:sp>
      <p:sp>
        <p:nvSpPr>
          <p:cNvPr id="9" name="Can 20"/>
          <p:cNvSpPr/>
          <p:nvPr/>
        </p:nvSpPr>
        <p:spPr>
          <a:xfrm>
            <a:off x="272505" y="5737274"/>
            <a:ext cx="1286307" cy="636083"/>
          </a:xfrm>
          <a:prstGeom prst="can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TextBox 21"/>
          <p:cNvSpPr txBox="1"/>
          <p:nvPr/>
        </p:nvSpPr>
        <p:spPr>
          <a:xfrm>
            <a:off x="488529" y="5819256"/>
            <a:ext cx="84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Server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6"/>
          <p:cNvSpPr/>
          <p:nvPr/>
        </p:nvSpPr>
        <p:spPr>
          <a:xfrm>
            <a:off x="6124228" y="2785725"/>
            <a:ext cx="1296144" cy="24482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9"/>
          <p:cNvSpPr txBox="1"/>
          <p:nvPr/>
        </p:nvSpPr>
        <p:spPr>
          <a:xfrm>
            <a:off x="6124228" y="372182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Device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51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Alamofire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Library for HTTP Requests</a:t>
            </a:r>
          </a:p>
          <a:p>
            <a:r>
              <a:rPr lang="en-US" dirty="0" smtClean="0"/>
              <a:t>Asynchronous requests</a:t>
            </a:r>
          </a:p>
          <a:p>
            <a:r>
              <a:rPr lang="en-US" dirty="0" smtClean="0"/>
              <a:t>Easy to use with swift</a:t>
            </a:r>
          </a:p>
          <a:p>
            <a:r>
              <a:rPr lang="en-US" dirty="0" smtClean="0"/>
              <a:t>See manual for installation instructions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63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ro-RO" sz="44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ro-RO" sz="4400" dirty="0">
                <a:solidFill>
                  <a:srgbClr val="AA0D91"/>
                </a:solidFill>
                <a:latin typeface="Menlo-Regular"/>
              </a:rPr>
              <a:t>func</a:t>
            </a:r>
            <a:r>
              <a:rPr lang="ro-RO" sz="4400" dirty="0">
                <a:solidFill>
                  <a:srgbClr val="000000"/>
                </a:solidFill>
                <a:latin typeface="Menlo-Regular"/>
              </a:rPr>
              <a:t> loadJsonData()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Menlo-Regular"/>
              </a:rPr>
              <a:t>    {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sz="4400" dirty="0" err="1">
                <a:solidFill>
                  <a:srgbClr val="AA0D91"/>
                </a:solidFill>
                <a:latin typeface="Menlo-Regular"/>
              </a:rPr>
              <a:t>var</a:t>
            </a:r>
            <a:r>
              <a:rPr lang="en-US" sz="44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Menlo-Regular"/>
              </a:rPr>
              <a:t>jSONrequest</a:t>
            </a:r>
            <a:r>
              <a:rPr lang="en-US" sz="44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sz="4400" dirty="0" err="1">
                <a:solidFill>
                  <a:srgbClr val="000000"/>
                </a:solidFill>
                <a:latin typeface="Menlo-Regular"/>
              </a:rPr>
              <a:t>Alamofire.</a:t>
            </a:r>
            <a:r>
              <a:rPr lang="en-US" sz="4400" dirty="0" err="1">
                <a:solidFill>
                  <a:srgbClr val="26474B"/>
                </a:solidFill>
                <a:latin typeface="Menlo-Regular"/>
              </a:rPr>
              <a:t>request</a:t>
            </a:r>
            <a:r>
              <a:rPr lang="en-US" sz="4400" dirty="0">
                <a:solidFill>
                  <a:srgbClr val="000000"/>
                </a:solidFill>
                <a:latin typeface="Menlo-Regular"/>
              </a:rPr>
              <a:t>(.</a:t>
            </a:r>
            <a:r>
              <a:rPr lang="en-US" sz="4400" dirty="0">
                <a:solidFill>
                  <a:srgbClr val="26474B"/>
                </a:solidFill>
                <a:latin typeface="Menlo-Regular"/>
              </a:rPr>
              <a:t>GET</a:t>
            </a:r>
            <a:r>
              <a:rPr lang="en-US" sz="44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sz="4400" dirty="0">
                <a:solidFill>
                  <a:srgbClr val="C41A16"/>
                </a:solidFill>
                <a:latin typeface="Menlo-Regular"/>
              </a:rPr>
              <a:t>"http://</a:t>
            </a:r>
            <a:r>
              <a:rPr lang="en-US" sz="4400" dirty="0" err="1">
                <a:solidFill>
                  <a:srgbClr val="C41A16"/>
                </a:solidFill>
                <a:latin typeface="Menlo-Regular"/>
              </a:rPr>
              <a:t>athena.fhict.nl</a:t>
            </a:r>
            <a:r>
              <a:rPr lang="en-US" sz="4400" dirty="0">
                <a:solidFill>
                  <a:srgbClr val="C41A16"/>
                </a:solidFill>
                <a:latin typeface="Menlo-Regular"/>
              </a:rPr>
              <a:t>/users/i886625/</a:t>
            </a:r>
            <a:r>
              <a:rPr lang="en-US" sz="4400" dirty="0" err="1">
                <a:solidFill>
                  <a:srgbClr val="C41A16"/>
                </a:solidFill>
                <a:latin typeface="Menlo-Regular"/>
              </a:rPr>
              <a:t>pirates.json</a:t>
            </a:r>
            <a:r>
              <a:rPr lang="en-US" sz="4400" dirty="0">
                <a:solidFill>
                  <a:srgbClr val="C41A16"/>
                </a:solidFill>
                <a:latin typeface="Menlo-Regular"/>
              </a:rPr>
              <a:t>"</a:t>
            </a:r>
            <a:r>
              <a:rPr lang="en-US" sz="4400" dirty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r>
              <a:rPr lang="pt-BR" sz="44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pt-BR" sz="4400" dirty="0" err="1">
                <a:solidFill>
                  <a:srgbClr val="000000"/>
                </a:solidFill>
                <a:latin typeface="Menlo-Regular"/>
              </a:rPr>
              <a:t>jSONrequest.</a:t>
            </a:r>
            <a:r>
              <a:rPr lang="pt-BR" sz="4400" dirty="0" err="1">
                <a:solidFill>
                  <a:srgbClr val="26474B"/>
                </a:solidFill>
                <a:latin typeface="Menlo-Regular"/>
              </a:rPr>
              <a:t>validate</a:t>
            </a:r>
            <a:r>
              <a:rPr lang="pt-BR" sz="4400" dirty="0">
                <a:solidFill>
                  <a:srgbClr val="000000"/>
                </a:solidFill>
                <a:latin typeface="Menlo-Regular"/>
              </a:rPr>
              <a:t>()</a:t>
            </a:r>
          </a:p>
          <a:p>
            <a:pPr marL="0" indent="0">
              <a:buNone/>
            </a:pPr>
            <a:r>
              <a:rPr lang="it-IT" sz="44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it-IT" sz="4400" dirty="0" err="1">
                <a:solidFill>
                  <a:srgbClr val="000000"/>
                </a:solidFill>
                <a:latin typeface="Menlo-Regular"/>
              </a:rPr>
              <a:t>jSONrequest.</a:t>
            </a:r>
            <a:r>
              <a:rPr lang="it-IT" sz="4400" dirty="0" err="1">
                <a:solidFill>
                  <a:srgbClr val="26474B"/>
                </a:solidFill>
                <a:latin typeface="Menlo-Regular"/>
              </a:rPr>
              <a:t>responseJSON</a:t>
            </a:r>
            <a:endParaRPr lang="it-IT" sz="44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fi-FI" sz="4400" dirty="0">
                <a:solidFill>
                  <a:srgbClr val="000000"/>
                </a:solidFill>
                <a:latin typeface="Menlo-Regular"/>
              </a:rPr>
              <a:t>            { (</a:t>
            </a:r>
            <a:r>
              <a:rPr lang="fi-FI" sz="4400" dirty="0" err="1">
                <a:solidFill>
                  <a:srgbClr val="000000"/>
                </a:solidFill>
                <a:latin typeface="Menlo-Regular"/>
              </a:rPr>
              <a:t>urlREQ</a:t>
            </a:r>
            <a:r>
              <a:rPr lang="fi-FI" sz="44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fi-FI" sz="4400" dirty="0" err="1">
                <a:solidFill>
                  <a:srgbClr val="000000"/>
                </a:solidFill>
                <a:latin typeface="Menlo-Regular"/>
              </a:rPr>
              <a:t>urlResp</a:t>
            </a:r>
            <a:r>
              <a:rPr lang="fi-FI" sz="44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fi-FI" sz="4400" dirty="0" err="1">
                <a:solidFill>
                  <a:srgbClr val="000000"/>
                </a:solidFill>
                <a:latin typeface="Menlo-Regular"/>
              </a:rPr>
              <a:t>responsestring</a:t>
            </a:r>
            <a:r>
              <a:rPr lang="fi-FI" sz="44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fi-FI" sz="4400" dirty="0" err="1">
                <a:solidFill>
                  <a:srgbClr val="000000"/>
                </a:solidFill>
                <a:latin typeface="Menlo-Regular"/>
              </a:rPr>
              <a:t>error</a:t>
            </a:r>
            <a:r>
              <a:rPr lang="fi-FI" sz="4400" dirty="0">
                <a:solidFill>
                  <a:srgbClr val="000000"/>
                </a:solidFill>
                <a:latin typeface="Menlo-Regular"/>
              </a:rPr>
              <a:t>) -&gt; </a:t>
            </a:r>
            <a:r>
              <a:rPr lang="fi-FI" sz="4400" dirty="0" err="1">
                <a:solidFill>
                  <a:srgbClr val="5C2699"/>
                </a:solidFill>
                <a:latin typeface="Menlo-Regular"/>
              </a:rPr>
              <a:t>Void</a:t>
            </a:r>
            <a:r>
              <a:rPr lang="fi-FI" sz="44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fi-FI" sz="4400" dirty="0">
                <a:solidFill>
                  <a:srgbClr val="AA0D91"/>
                </a:solidFill>
                <a:latin typeface="Menlo-Regular"/>
              </a:rPr>
              <a:t>in</a:t>
            </a:r>
            <a:endParaRPr lang="fi-FI" sz="44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Menlo-Regular"/>
              </a:rPr>
              <a:t>                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Menlo-Regular"/>
              </a:rPr>
              <a:t>                </a:t>
            </a:r>
            <a:r>
              <a:rPr lang="en-US" sz="4400" dirty="0">
                <a:solidFill>
                  <a:srgbClr val="AA0D91"/>
                </a:solidFill>
                <a:latin typeface="Menlo-Regular"/>
              </a:rPr>
              <a:t>if</a:t>
            </a:r>
            <a:r>
              <a:rPr lang="en-US" sz="4400" dirty="0">
                <a:solidFill>
                  <a:srgbClr val="000000"/>
                </a:solidFill>
                <a:latin typeface="Menlo-Regular"/>
              </a:rPr>
              <a:t> error == </a:t>
            </a:r>
            <a:r>
              <a:rPr lang="en-US" sz="4400" dirty="0">
                <a:solidFill>
                  <a:srgbClr val="AA0D91"/>
                </a:solidFill>
                <a:latin typeface="Menlo-Regular"/>
              </a:rPr>
              <a:t>nil</a:t>
            </a:r>
            <a:endParaRPr lang="en-US" sz="44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Menlo-Regular"/>
              </a:rPr>
              <a:t>                {</a:t>
            </a:r>
          </a:p>
          <a:p>
            <a:pPr marL="0" indent="0">
              <a:buNone/>
            </a:pPr>
            <a:r>
              <a:rPr lang="fi-FI" sz="4400" dirty="0">
                <a:solidFill>
                  <a:srgbClr val="000000"/>
                </a:solidFill>
                <a:latin typeface="Menlo-Regular"/>
              </a:rPr>
              <a:t>                    </a:t>
            </a:r>
            <a:r>
              <a:rPr lang="fi-FI" sz="4400" dirty="0" err="1">
                <a:solidFill>
                  <a:srgbClr val="2E0D6E"/>
                </a:solidFill>
                <a:latin typeface="Menlo-Regular"/>
              </a:rPr>
              <a:t>println</a:t>
            </a:r>
            <a:r>
              <a:rPr lang="fi-FI" sz="4400" dirty="0" err="1">
                <a:solidFill>
                  <a:srgbClr val="000000"/>
                </a:solidFill>
                <a:latin typeface="Menlo-Regular"/>
              </a:rPr>
              <a:t>(responsestring</a:t>
            </a:r>
            <a:r>
              <a:rPr lang="fi-FI" sz="4400" dirty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Menlo-Regular"/>
              </a:rPr>
              <a:t>                    </a:t>
            </a:r>
            <a:r>
              <a:rPr lang="en-US" sz="4400" dirty="0" err="1">
                <a:solidFill>
                  <a:srgbClr val="AA0D91"/>
                </a:solidFill>
                <a:latin typeface="Menlo-Regular"/>
              </a:rPr>
              <a:t>self</a:t>
            </a:r>
            <a:r>
              <a:rPr lang="en-US" sz="44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4400" dirty="0" err="1">
                <a:solidFill>
                  <a:srgbClr val="26474B"/>
                </a:solidFill>
                <a:latin typeface="Menlo-Regular"/>
              </a:rPr>
              <a:t>parseJsonData</a:t>
            </a:r>
            <a:r>
              <a:rPr lang="en-US" sz="44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sz="4400" dirty="0" err="1">
                <a:solidFill>
                  <a:srgbClr val="000000"/>
                </a:solidFill>
                <a:latin typeface="Menlo-Regular"/>
              </a:rPr>
              <a:t>responsestring</a:t>
            </a:r>
            <a:r>
              <a:rPr lang="en-US" sz="4400" dirty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Menlo-Regular"/>
              </a:rPr>
              <a:t>                }</a:t>
            </a:r>
          </a:p>
          <a:p>
            <a:pPr marL="0" indent="0">
              <a:buNone/>
            </a:pPr>
            <a:r>
              <a:rPr lang="hu-HU" sz="4400" dirty="0">
                <a:solidFill>
                  <a:srgbClr val="000000"/>
                </a:solidFill>
                <a:latin typeface="Menlo-Regular"/>
              </a:rPr>
              <a:t>                </a:t>
            </a:r>
            <a:r>
              <a:rPr lang="hu-HU" sz="4400" dirty="0">
                <a:solidFill>
                  <a:srgbClr val="AA0D91"/>
                </a:solidFill>
                <a:latin typeface="Menlo-Regular"/>
              </a:rPr>
              <a:t>else</a:t>
            </a:r>
            <a:endParaRPr lang="hu-HU" sz="44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Menlo-Regular"/>
              </a:rPr>
              <a:t>                {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Menlo-Regular"/>
              </a:rPr>
              <a:t>                    </a:t>
            </a:r>
            <a:r>
              <a:rPr lang="en-US" sz="4400" dirty="0">
                <a:solidFill>
                  <a:srgbClr val="007400"/>
                </a:solidFill>
                <a:latin typeface="Menlo-Regular"/>
              </a:rPr>
              <a:t>//Something went wrong</a:t>
            </a:r>
          </a:p>
          <a:p>
            <a:pPr marL="0" indent="0">
              <a:buNone/>
            </a:pPr>
            <a:r>
              <a:rPr lang="ro-RO" sz="4400" dirty="0">
                <a:solidFill>
                  <a:srgbClr val="000000"/>
                </a:solidFill>
                <a:latin typeface="Menlo-Regular"/>
              </a:rPr>
              <a:t>                    </a:t>
            </a:r>
            <a:r>
              <a:rPr lang="ro-RO" sz="4400" dirty="0">
                <a:solidFill>
                  <a:srgbClr val="2E0D6E"/>
                </a:solidFill>
                <a:latin typeface="Menlo-Regular"/>
              </a:rPr>
              <a:t>println</a:t>
            </a:r>
            <a:r>
              <a:rPr lang="ro-RO" sz="4400" dirty="0">
                <a:solidFill>
                  <a:srgbClr val="000000"/>
                </a:solidFill>
                <a:latin typeface="Menlo-Regular"/>
              </a:rPr>
              <a:t>(error)</a:t>
            </a:r>
          </a:p>
          <a:p>
            <a:pPr marL="0" indent="0">
              <a:buNone/>
            </a:pPr>
            <a:endParaRPr lang="en-US" sz="44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Menlo-Regular"/>
              </a:rPr>
              <a:t>                }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Menlo-Regular"/>
              </a:rPr>
              <a:t>            }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Menlo-Regular"/>
              </a:rPr>
              <a:t>    }</a:t>
            </a:r>
            <a:endParaRPr lang="en-US" sz="4400" dirty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68012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Swift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Closures</a:t>
            </a:r>
          </a:p>
          <a:p>
            <a:pPr lvl="1"/>
            <a:r>
              <a:rPr lang="de-DE" dirty="0">
                <a:hlinkClick r:id="rId2"/>
              </a:rPr>
              <a:t>http://fuckingswiftblocksyntax.com</a:t>
            </a:r>
            <a:r>
              <a:rPr lang="de-DE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http://code.tutsplus.com/tutorials/swift-from-scratch-closures--cms-</a:t>
            </a:r>
            <a:r>
              <a:rPr lang="en-US" dirty="0" smtClean="0">
                <a:hlinkClick r:id="rId3"/>
              </a:rPr>
              <a:t>23138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935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1 JSON Object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501008"/>
            <a:ext cx="1754497" cy="22048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99592" y="2996952"/>
            <a:ext cx="4572000" cy="2862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{</a:t>
            </a:r>
          </a:p>
          <a:p>
            <a:r>
              <a:rPr lang="en-US" dirty="0"/>
              <a:t>      "</a:t>
            </a:r>
            <a:r>
              <a:rPr lang="en-US" dirty="0" err="1"/>
              <a:t>name":"Blackbeard</a:t>
            </a:r>
            <a:r>
              <a:rPr lang="en-US" dirty="0"/>
              <a:t> (Edward Teach)",</a:t>
            </a:r>
          </a:p>
          <a:p>
            <a:r>
              <a:rPr lang="en-US" dirty="0"/>
              <a:t>      "life":"1680 - 1718",</a:t>
            </a:r>
          </a:p>
          <a:p>
            <a:r>
              <a:rPr lang="en-US" dirty="0"/>
              <a:t>      "years_active":"1716 - 1718",</a:t>
            </a:r>
          </a:p>
          <a:p>
            <a:r>
              <a:rPr lang="en-US" dirty="0"/>
              <a:t>      "</a:t>
            </a:r>
            <a:r>
              <a:rPr lang="en-US" dirty="0" err="1"/>
              <a:t>country_of_origin":"England</a:t>
            </a:r>
            <a:r>
              <a:rPr lang="en-US" dirty="0"/>
              <a:t>",</a:t>
            </a:r>
          </a:p>
          <a:p>
            <a:r>
              <a:rPr lang="en-US" dirty="0"/>
              <a:t>      "</a:t>
            </a:r>
            <a:r>
              <a:rPr lang="en-US" dirty="0" err="1"/>
              <a:t>comments":"With</a:t>
            </a:r>
            <a:r>
              <a:rPr lang="en-US" dirty="0"/>
              <a:t> his fearsome appearance, Blackbeard is often credited with the creation of the stereotypical image of a pirate."</a:t>
            </a:r>
          </a:p>
          <a:p>
            <a:r>
              <a:rPr lang="en-US" dirty="0"/>
              <a:t>   }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187624" y="2420888"/>
            <a:ext cx="2376264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35896" y="220486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start of object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619672" y="2708920"/>
            <a:ext cx="2088232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07904" y="2564904"/>
            <a:ext cx="258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key with name: “name”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51720" y="2996952"/>
            <a:ext cx="1728192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51920" y="2852936"/>
            <a:ext cx="213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Key/value delimiter :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635896" y="2996952"/>
            <a:ext cx="2664296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300192" y="2420888"/>
            <a:ext cx="2926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value with value:</a:t>
            </a:r>
          </a:p>
          <a:p>
            <a:r>
              <a:rPr lang="en-US" dirty="0" smtClean="0"/>
              <a:t>“Blackbeard (Edward Teach)”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932040" y="1844824"/>
            <a:ext cx="1512168" cy="1728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444208" y="1484784"/>
            <a:ext cx="27183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Comma indicates that</a:t>
            </a:r>
          </a:p>
          <a:p>
            <a:r>
              <a:rPr lang="en-US" dirty="0" smtClean="0"/>
              <a:t>Another key/value pair will</a:t>
            </a:r>
          </a:p>
          <a:p>
            <a:r>
              <a:rPr lang="en-US" dirty="0" smtClean="0"/>
              <a:t>follow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259632" y="5733256"/>
            <a:ext cx="2088232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419872" y="5877272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end of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63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9" grpId="0"/>
      <p:bldP spid="19" grpId="1"/>
      <p:bldP spid="23" grpId="0"/>
      <p:bldP spid="23" grpId="1"/>
      <p:bldP spid="28" grpId="0"/>
      <p:bldP spid="28" grpId="1"/>
      <p:bldP spid="34" grpId="0"/>
      <p:bldP spid="34" grpId="1"/>
      <p:bldP spid="36" grpId="0"/>
      <p:bldP spid="3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Swift </a:t>
            </a:r>
            <a:r>
              <a:rPr lang="en-US" dirty="0" smtClean="0"/>
              <a:t>object (</a:t>
            </a:r>
            <a:r>
              <a:rPr lang="en-US" dirty="0" err="1" smtClean="0"/>
              <a:t>Pirate</a:t>
            </a:r>
            <a:r>
              <a:rPr lang="en-US" dirty="0" err="1" smtClean="0"/>
              <a:t>.swift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7584" y="2636912"/>
            <a:ext cx="4572000" cy="2862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AA0D91"/>
                </a:solidFill>
                <a:latin typeface="Menlo-Regular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/>
              </a:rPr>
              <a:t>UIKit</a:t>
            </a:r>
            <a:endParaRPr lang="en-US" dirty="0">
              <a:solidFill>
                <a:srgbClr val="000000"/>
              </a:solidFill>
              <a:latin typeface="Menlo-Regular"/>
            </a:endParaRPr>
          </a:p>
          <a:p>
            <a:endParaRPr lang="en-US" dirty="0">
              <a:solidFill>
                <a:srgbClr val="000000"/>
              </a:solidFill>
              <a:latin typeface="Menlo-Regular"/>
            </a:endParaRPr>
          </a:p>
          <a:p>
            <a:r>
              <a:rPr lang="en-US" dirty="0">
                <a:solidFill>
                  <a:srgbClr val="AA0D91"/>
                </a:solidFill>
                <a:latin typeface="Menlo-Regular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Pirate: </a:t>
            </a:r>
            <a:r>
              <a:rPr lang="en-US" dirty="0" err="1">
                <a:solidFill>
                  <a:srgbClr val="5C2699"/>
                </a:solidFill>
                <a:latin typeface="Menlo-Regular"/>
              </a:rPr>
              <a:t>NSObject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   </a:t>
            </a:r>
          </a:p>
          <a:p>
            <a:r>
              <a:rPr lang="is-IS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is-IS" dirty="0">
                <a:solidFill>
                  <a:srgbClr val="AA0D91"/>
                </a:solidFill>
                <a:latin typeface="Menlo-Regular"/>
              </a:rPr>
              <a:t>var</a:t>
            </a:r>
            <a:r>
              <a:rPr lang="is-IS" dirty="0">
                <a:solidFill>
                  <a:srgbClr val="000000"/>
                </a:solidFill>
                <a:latin typeface="Menlo-Regular"/>
              </a:rPr>
              <a:t> name:</a:t>
            </a:r>
            <a:r>
              <a:rPr lang="is-IS" dirty="0">
                <a:solidFill>
                  <a:srgbClr val="5C2699"/>
                </a:solidFill>
                <a:latin typeface="Menlo-Regular"/>
              </a:rPr>
              <a:t>String</a:t>
            </a:r>
            <a:r>
              <a:rPr lang="is-IS" dirty="0">
                <a:solidFill>
                  <a:srgbClr val="000000"/>
                </a:solidFill>
                <a:latin typeface="Menlo-Regular"/>
              </a:rPr>
              <a:t>?</a:t>
            </a: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dirty="0" err="1">
                <a:solidFill>
                  <a:srgbClr val="AA0D91"/>
                </a:solidFill>
                <a:latin typeface="Menlo-Regular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/>
              </a:rPr>
              <a:t>life:</a:t>
            </a:r>
            <a:r>
              <a:rPr lang="en-US" dirty="0" err="1">
                <a:solidFill>
                  <a:srgbClr val="5C2699"/>
                </a:solidFill>
                <a:latin typeface="Menlo-Regular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?</a:t>
            </a: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dirty="0" err="1">
                <a:solidFill>
                  <a:srgbClr val="AA0D91"/>
                </a:solidFill>
                <a:latin typeface="Menlo-Regular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/>
              </a:rPr>
              <a:t>countryOfOrigin:</a:t>
            </a:r>
            <a:r>
              <a:rPr lang="en-US" dirty="0" err="1">
                <a:solidFill>
                  <a:srgbClr val="5C2699"/>
                </a:solidFill>
                <a:latin typeface="Menlo-Regular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?</a:t>
            </a:r>
          </a:p>
          <a:p>
            <a:r>
              <a:rPr lang="fr-FR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fr-FR" dirty="0">
                <a:solidFill>
                  <a:srgbClr val="AA0D91"/>
                </a:solidFill>
                <a:latin typeface="Menlo-Regular"/>
              </a:rPr>
              <a:t>var</a:t>
            </a:r>
            <a:r>
              <a:rPr lang="fr-FR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Menlo-Regular"/>
              </a:rPr>
              <a:t>comments:</a:t>
            </a:r>
            <a:r>
              <a:rPr lang="fr-FR" dirty="0" err="1">
                <a:solidFill>
                  <a:srgbClr val="5C2699"/>
                </a:solidFill>
                <a:latin typeface="Menlo-Regular"/>
              </a:rPr>
              <a:t>String</a:t>
            </a:r>
            <a:r>
              <a:rPr lang="fr-FR" dirty="0">
                <a:solidFill>
                  <a:srgbClr val="000000"/>
                </a:solidFill>
                <a:latin typeface="Menlo-Regular"/>
              </a:rPr>
              <a:t>?</a:t>
            </a: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3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data objects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19364722" cy="4339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</a:t>
            </a:r>
          </a:p>
          <a:p>
            <a:r>
              <a:rPr lang="en-US" sz="1200" dirty="0"/>
              <a:t>   {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name":"Blackbeard</a:t>
            </a:r>
            <a:r>
              <a:rPr lang="en-US" sz="1200" dirty="0"/>
              <a:t> (Edward Teach)",</a:t>
            </a:r>
          </a:p>
          <a:p>
            <a:r>
              <a:rPr lang="en-US" sz="1200" dirty="0"/>
              <a:t>      "life":"1680 - 1718",</a:t>
            </a:r>
          </a:p>
          <a:p>
            <a:r>
              <a:rPr lang="en-US" sz="1200" dirty="0"/>
              <a:t>      "years_active":"1716 - 1718",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country_of_origin":"England</a:t>
            </a:r>
            <a:r>
              <a:rPr lang="en-US" sz="1200" dirty="0"/>
              <a:t>",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comments":"With</a:t>
            </a:r>
            <a:r>
              <a:rPr lang="en-US" sz="1200" dirty="0"/>
              <a:t> his fearsome appearance, Blackbeard is often credited with the creation of the stereotypical image of a pirate."</a:t>
            </a:r>
          </a:p>
          <a:p>
            <a:r>
              <a:rPr lang="en-US" sz="1200" dirty="0"/>
              <a:t>   },</a:t>
            </a:r>
          </a:p>
          <a:p>
            <a:r>
              <a:rPr lang="en-US" sz="1200" dirty="0"/>
              <a:t>   {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name":"Edward</a:t>
            </a:r>
            <a:r>
              <a:rPr lang="en-US" sz="1200" dirty="0"/>
              <a:t> England",</a:t>
            </a:r>
          </a:p>
          <a:p>
            <a:r>
              <a:rPr lang="en-US" sz="1200" dirty="0"/>
              <a:t>      "life":"1690 - 1720",</a:t>
            </a:r>
          </a:p>
          <a:p>
            <a:r>
              <a:rPr lang="en-US" sz="1200" dirty="0"/>
              <a:t>      "years_active":"1717 - 1720",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country_of_origin":"Ireland</a:t>
            </a:r>
            <a:r>
              <a:rPr lang="en-US" sz="1200" dirty="0"/>
              <a:t>",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comments":"Differing</a:t>
            </a:r>
            <a:r>
              <a:rPr lang="en-US" sz="1200" dirty="0"/>
              <a:t> from many other pirates of his day, England did not kill captives unless necessary."</a:t>
            </a:r>
          </a:p>
          <a:p>
            <a:r>
              <a:rPr lang="en-US" sz="1200" dirty="0"/>
              <a:t>   },</a:t>
            </a:r>
          </a:p>
          <a:p>
            <a:r>
              <a:rPr lang="en-US" sz="1200" dirty="0"/>
              <a:t>   {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name":"William</a:t>
            </a:r>
            <a:r>
              <a:rPr lang="en-US" sz="1200" dirty="0"/>
              <a:t> 'Captain' Kidd",</a:t>
            </a:r>
          </a:p>
          <a:p>
            <a:r>
              <a:rPr lang="en-US" sz="1200" dirty="0"/>
              <a:t>      "life":"1645 - 1701",</a:t>
            </a:r>
          </a:p>
          <a:p>
            <a:r>
              <a:rPr lang="en-US" sz="1200" dirty="0"/>
              <a:t>      "years_active":"1695 - 1699",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country_of_origin":"Scotland</a:t>
            </a:r>
            <a:r>
              <a:rPr lang="en-US" sz="1200" dirty="0"/>
              <a:t>",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comments":"Although</a:t>
            </a:r>
            <a:r>
              <a:rPr lang="en-US" sz="1200" dirty="0"/>
              <a:t> modern historians dispute the legitimacy of his trial and execution, the rumor of Captain Kidd's buried treasure has served only to build a legend around the man as a great pirate. His property was claimed by the crown and given to the Royal Hospital, Greenwich, by Queen Anne."</a:t>
            </a:r>
          </a:p>
          <a:p>
            <a:r>
              <a:rPr lang="en-US" sz="1200" dirty="0"/>
              <a:t>   }</a:t>
            </a:r>
          </a:p>
          <a:p>
            <a:r>
              <a:rPr lang="en-US" sz="1200" dirty="0"/>
              <a:t>]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67544" y="1988840"/>
            <a:ext cx="4824536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92080" y="1772816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start of array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19944" y="2564904"/>
            <a:ext cx="4816152" cy="83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08104" y="234888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start of object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39552" y="3725416"/>
            <a:ext cx="3528392" cy="3516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39952" y="3861048"/>
            <a:ext cx="3739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end of object.</a:t>
            </a:r>
          </a:p>
          <a:p>
            <a:r>
              <a:rPr lang="en-US" dirty="0" smtClean="0"/>
              <a:t>, indicates that another object follows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67544" y="5517232"/>
            <a:ext cx="4824536" cy="936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92080" y="530120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end of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14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5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Array with pirates in </a:t>
            </a:r>
            <a:r>
              <a:rPr lang="en-US" dirty="0" smtClean="0"/>
              <a:t>Swift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7544" y="2204864"/>
            <a:ext cx="8496944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	  </a:t>
            </a:r>
            <a:r>
              <a:rPr lang="en-US" dirty="0" smtClean="0">
                <a:solidFill>
                  <a:srgbClr val="007400"/>
                </a:solidFill>
                <a:latin typeface="Menlo-Regular"/>
              </a:rPr>
              <a:t>/</a:t>
            </a:r>
            <a:r>
              <a:rPr lang="en-US" dirty="0">
                <a:solidFill>
                  <a:srgbClr val="007400"/>
                </a:solidFill>
                <a:latin typeface="Menlo-Regular"/>
              </a:rPr>
              <a:t>/Create empty array for Pirates</a:t>
            </a:r>
          </a:p>
          <a:p>
            <a:r>
              <a:rPr lang="da-DK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da-DK" dirty="0">
                <a:solidFill>
                  <a:srgbClr val="AA0D91"/>
                </a:solidFill>
                <a:latin typeface="Menlo-Regular"/>
              </a:rPr>
              <a:t>var</a:t>
            </a:r>
            <a:r>
              <a:rPr lang="da-DK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Menlo-Regular"/>
              </a:rPr>
              <a:t>pirates</a:t>
            </a:r>
            <a:r>
              <a:rPr lang="da-DK" dirty="0">
                <a:solidFill>
                  <a:srgbClr val="000000"/>
                </a:solidFill>
                <a:latin typeface="Menlo-Regular"/>
              </a:rPr>
              <a:t> = [</a:t>
            </a:r>
            <a:r>
              <a:rPr lang="da-DK" dirty="0" err="1">
                <a:solidFill>
                  <a:srgbClr val="3F6E74"/>
                </a:solidFill>
                <a:latin typeface="Menlo-Regular"/>
              </a:rPr>
              <a:t>Pirate</a:t>
            </a:r>
            <a:r>
              <a:rPr lang="da-DK" dirty="0">
                <a:solidFill>
                  <a:srgbClr val="000000"/>
                </a:solidFill>
                <a:latin typeface="Menlo-Regular"/>
              </a:rPr>
              <a:t>]()</a:t>
            </a: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dirty="0">
                <a:solidFill>
                  <a:srgbClr val="007400"/>
                </a:solidFill>
                <a:latin typeface="Menlo-Regular"/>
              </a:rPr>
              <a:t>//Create a pirate</a:t>
            </a:r>
          </a:p>
          <a:p>
            <a:r>
              <a:rPr lang="da-DK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da-DK" dirty="0">
                <a:solidFill>
                  <a:srgbClr val="AA0D91"/>
                </a:solidFill>
                <a:latin typeface="Menlo-Regular"/>
              </a:rPr>
              <a:t>var</a:t>
            </a:r>
            <a:r>
              <a:rPr lang="da-DK" dirty="0">
                <a:solidFill>
                  <a:srgbClr val="000000"/>
                </a:solidFill>
                <a:latin typeface="Menlo-Regular"/>
              </a:rPr>
              <a:t> piet = </a:t>
            </a:r>
            <a:r>
              <a:rPr lang="da-DK" dirty="0" err="1">
                <a:solidFill>
                  <a:srgbClr val="3F6E74"/>
                </a:solidFill>
                <a:latin typeface="Menlo-Regular"/>
              </a:rPr>
              <a:t>Pirate</a:t>
            </a:r>
            <a:r>
              <a:rPr lang="da-DK" dirty="0">
                <a:solidFill>
                  <a:srgbClr val="000000"/>
                </a:solidFill>
                <a:latin typeface="Menlo-Regular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enlo-Regular"/>
              </a:rPr>
              <a:t>piet.</a:t>
            </a:r>
            <a:r>
              <a:rPr lang="en-US" dirty="0" err="1">
                <a:solidFill>
                  <a:srgbClr val="3F6E74"/>
                </a:solidFill>
                <a:latin typeface="Menlo-Regular"/>
              </a:rPr>
              <a:t>name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dirty="0">
                <a:solidFill>
                  <a:srgbClr val="C41A16"/>
                </a:solidFill>
                <a:latin typeface="Menlo-Regular"/>
              </a:rPr>
              <a:t>"Piet"</a:t>
            </a:r>
            <a:endParaRPr lang="en-US" dirty="0">
              <a:solidFill>
                <a:srgbClr val="000000"/>
              </a:solidFill>
              <a:latin typeface="Menlo-Regular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enlo-Regular"/>
              </a:rPr>
              <a:t>piet.</a:t>
            </a:r>
            <a:r>
              <a:rPr lang="en-US" dirty="0" err="1">
                <a:solidFill>
                  <a:srgbClr val="3F6E74"/>
                </a:solidFill>
                <a:latin typeface="Menlo-Regular"/>
              </a:rPr>
              <a:t>life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dirty="0">
                <a:solidFill>
                  <a:srgbClr val="C41A16"/>
                </a:solidFill>
                <a:latin typeface="Menlo-Regular"/>
              </a:rPr>
              <a:t>"1980 -&gt;"</a:t>
            </a:r>
            <a:endParaRPr lang="en-US" dirty="0">
              <a:solidFill>
                <a:srgbClr val="000000"/>
              </a:solidFill>
              <a:latin typeface="Menlo-Regular"/>
            </a:endParaRPr>
          </a:p>
          <a:p>
            <a:r>
              <a:rPr lang="fr-FR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fr-FR" dirty="0" err="1">
                <a:solidFill>
                  <a:srgbClr val="000000"/>
                </a:solidFill>
                <a:latin typeface="Menlo-Regular"/>
              </a:rPr>
              <a:t>piet.</a:t>
            </a:r>
            <a:r>
              <a:rPr lang="fr-FR" dirty="0" err="1">
                <a:solidFill>
                  <a:srgbClr val="3F6E74"/>
                </a:solidFill>
                <a:latin typeface="Menlo-Regular"/>
              </a:rPr>
              <a:t>comments</a:t>
            </a:r>
            <a:r>
              <a:rPr lang="fr-FR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fr-FR" dirty="0">
                <a:solidFill>
                  <a:srgbClr val="C41A16"/>
                </a:solidFill>
                <a:latin typeface="Menlo-Regular"/>
              </a:rPr>
              <a:t>"Piet </a:t>
            </a:r>
            <a:r>
              <a:rPr lang="fr-FR" dirty="0" err="1">
                <a:solidFill>
                  <a:srgbClr val="C41A16"/>
                </a:solidFill>
                <a:latin typeface="Menlo-Regular"/>
              </a:rPr>
              <a:t>is</a:t>
            </a:r>
            <a:r>
              <a:rPr lang="fr-FR" dirty="0">
                <a:solidFill>
                  <a:srgbClr val="C41A16"/>
                </a:solidFill>
                <a:latin typeface="Menlo-Regular"/>
              </a:rPr>
              <a:t> </a:t>
            </a:r>
            <a:r>
              <a:rPr lang="fr-FR" dirty="0" err="1">
                <a:solidFill>
                  <a:srgbClr val="C41A16"/>
                </a:solidFill>
                <a:latin typeface="Menlo-Regular"/>
              </a:rPr>
              <a:t>quite</a:t>
            </a:r>
            <a:r>
              <a:rPr lang="fr-FR" dirty="0">
                <a:solidFill>
                  <a:srgbClr val="C41A16"/>
                </a:solidFill>
                <a:latin typeface="Menlo-Regular"/>
              </a:rPr>
              <a:t> </a:t>
            </a:r>
            <a:r>
              <a:rPr lang="fr-FR" dirty="0" err="1">
                <a:solidFill>
                  <a:srgbClr val="C41A16"/>
                </a:solidFill>
                <a:latin typeface="Menlo-Regular"/>
              </a:rPr>
              <a:t>boring</a:t>
            </a:r>
            <a:r>
              <a:rPr lang="fr-FR" dirty="0">
                <a:solidFill>
                  <a:srgbClr val="C41A16"/>
                </a:solidFill>
                <a:latin typeface="Menlo-Regular"/>
              </a:rPr>
              <a:t>"</a:t>
            </a:r>
            <a:endParaRPr lang="fr-FR" dirty="0">
              <a:solidFill>
                <a:srgbClr val="000000"/>
              </a:solidFill>
              <a:latin typeface="Menlo-Regular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enlo-Regular"/>
              </a:rPr>
              <a:t>piet.</a:t>
            </a:r>
            <a:r>
              <a:rPr lang="en-US" dirty="0" err="1">
                <a:solidFill>
                  <a:srgbClr val="3F6E74"/>
                </a:solidFill>
                <a:latin typeface="Menlo-Regular"/>
              </a:rPr>
              <a:t>countryOfOrigin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dirty="0">
                <a:solidFill>
                  <a:srgbClr val="C41A16"/>
                </a:solidFill>
                <a:latin typeface="Menlo-Regular"/>
              </a:rPr>
              <a:t>"Belgium"</a:t>
            </a:r>
            <a:endParaRPr lang="en-US" dirty="0">
              <a:solidFill>
                <a:srgbClr val="000000"/>
              </a:solidFill>
              <a:latin typeface="Menlo-Regular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dirty="0">
                <a:solidFill>
                  <a:srgbClr val="007400"/>
                </a:solidFill>
                <a:latin typeface="Menlo-Regular"/>
              </a:rPr>
              <a:t>//Add it to the array</a:t>
            </a: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enlo-Regular"/>
              </a:rPr>
              <a:t>pirates.</a:t>
            </a:r>
            <a:r>
              <a:rPr lang="en-US" dirty="0" err="1">
                <a:solidFill>
                  <a:srgbClr val="2E0D6E"/>
                </a:solidFill>
                <a:latin typeface="Menlo-Regular"/>
              </a:rPr>
              <a:t>append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/>
              </a:rPr>
              <a:t>piet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19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SwiftyJSON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Working with JSON in Swift is a load of !*Y^*%!^$#@*</a:t>
            </a:r>
          </a:p>
          <a:p>
            <a:pPr lvl="1"/>
            <a:r>
              <a:rPr lang="en-US" dirty="0" smtClean="0"/>
              <a:t>For now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Luckily ther</a:t>
            </a:r>
            <a:r>
              <a:rPr lang="en-US" dirty="0" smtClean="0"/>
              <a:t>e is a nice library to fix this:</a:t>
            </a:r>
          </a:p>
          <a:p>
            <a:pPr lvl="1"/>
            <a:r>
              <a:rPr lang="en-US" dirty="0" err="1" smtClean="0"/>
              <a:t>SwiftyJSON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348880"/>
            <a:ext cx="376856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81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External communication</a:t>
            </a:r>
          </a:p>
          <a:p>
            <a:r>
              <a:rPr lang="en-US" dirty="0" err="1" smtClean="0"/>
              <a:t>Webservices</a:t>
            </a:r>
            <a:endParaRPr lang="en-US" dirty="0" smtClean="0"/>
          </a:p>
          <a:p>
            <a:r>
              <a:rPr lang="en-US" dirty="0" smtClean="0"/>
              <a:t>Saving user data in application</a:t>
            </a:r>
          </a:p>
          <a:p>
            <a:r>
              <a:rPr lang="en-US" dirty="0" smtClean="0"/>
              <a:t>Hands-on: </a:t>
            </a:r>
            <a:r>
              <a:rPr lang="en-US" dirty="0" err="1" smtClean="0"/>
              <a:t>TableView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49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 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cs-CZ" sz="12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cs-CZ" sz="1200" dirty="0" err="1">
                <a:solidFill>
                  <a:srgbClr val="AA0D91"/>
                </a:solidFill>
                <a:latin typeface="Menlo-Regular"/>
              </a:rPr>
              <a:t>func</a:t>
            </a:r>
            <a:r>
              <a:rPr lang="cs-CZ" sz="12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cs-CZ" sz="1200" dirty="0" err="1">
                <a:solidFill>
                  <a:srgbClr val="000000"/>
                </a:solidFill>
                <a:latin typeface="Menlo-Regular"/>
              </a:rPr>
              <a:t>parseJsonData</a:t>
            </a:r>
            <a:r>
              <a:rPr lang="cs-CZ" sz="12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cs-CZ" sz="1200" dirty="0" err="1">
                <a:solidFill>
                  <a:srgbClr val="000000"/>
                </a:solidFill>
                <a:latin typeface="Menlo-Regular"/>
              </a:rPr>
              <a:t>jsonData:</a:t>
            </a:r>
            <a:r>
              <a:rPr lang="cs-CZ" sz="1200" dirty="0" err="1">
                <a:solidFill>
                  <a:srgbClr val="5C2699"/>
                </a:solidFill>
                <a:latin typeface="Menlo-Regular"/>
              </a:rPr>
              <a:t>AnyObject</a:t>
            </a:r>
            <a:r>
              <a:rPr lang="cs-CZ" sz="1200" dirty="0">
                <a:solidFill>
                  <a:srgbClr val="000000"/>
                </a:solidFill>
                <a:latin typeface="Menlo-Regular"/>
              </a:rPr>
              <a:t>?)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Menlo-Regular"/>
              </a:rPr>
              <a:t>   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en-US" sz="1200" dirty="0">
                <a:solidFill>
                  <a:srgbClr val="007400"/>
                </a:solidFill>
                <a:latin typeface="Menlo-Regular"/>
              </a:rPr>
              <a:t>//Create empty array for Pirates</a:t>
            </a:r>
          </a:p>
          <a:p>
            <a:pPr marL="0" indent="0">
              <a:buNone/>
            </a:pPr>
            <a:r>
              <a:rPr lang="da-DK" sz="12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da-DK" sz="1200" dirty="0">
                <a:solidFill>
                  <a:srgbClr val="AA0D91"/>
                </a:solidFill>
                <a:latin typeface="Menlo-Regular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Menlo-Regular"/>
              </a:rPr>
              <a:t>pirates</a:t>
            </a:r>
            <a:r>
              <a:rPr lang="da-DK" sz="1200" dirty="0">
                <a:solidFill>
                  <a:srgbClr val="000000"/>
                </a:solidFill>
                <a:latin typeface="Menlo-Regular"/>
              </a:rPr>
              <a:t> = [</a:t>
            </a:r>
            <a:r>
              <a:rPr lang="da-DK" sz="1200" dirty="0" err="1">
                <a:solidFill>
                  <a:srgbClr val="3F6E74"/>
                </a:solidFill>
                <a:latin typeface="Menlo-Regular"/>
              </a:rPr>
              <a:t>Pirate</a:t>
            </a:r>
            <a:r>
              <a:rPr lang="da-DK" sz="1200" dirty="0">
                <a:solidFill>
                  <a:srgbClr val="000000"/>
                </a:solidFill>
                <a:latin typeface="Menlo-Regular"/>
              </a:rPr>
              <a:t>]()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Menlo-Regular"/>
              </a:rPr>
              <a:t>        </a:t>
            </a:r>
          </a:p>
          <a:p>
            <a:pPr marL="0" indent="0">
              <a:buNone/>
            </a:pPr>
            <a:r>
              <a:rPr lang="cs-CZ" sz="12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cs-CZ" sz="1200" dirty="0">
                <a:solidFill>
                  <a:srgbClr val="AA0D91"/>
                </a:solidFill>
                <a:latin typeface="Menlo-Regular"/>
              </a:rPr>
              <a:t>var</a:t>
            </a:r>
            <a:r>
              <a:rPr lang="cs-CZ" sz="12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cs-CZ" sz="1200" dirty="0" err="1">
                <a:solidFill>
                  <a:srgbClr val="000000"/>
                </a:solidFill>
                <a:latin typeface="Menlo-Regular"/>
              </a:rPr>
              <a:t>jsonConverted</a:t>
            </a:r>
            <a:r>
              <a:rPr lang="cs-CZ" sz="12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cs-CZ" sz="1200" dirty="0">
                <a:solidFill>
                  <a:srgbClr val="3F6E74"/>
                </a:solidFill>
                <a:latin typeface="Menlo-Regular"/>
              </a:rPr>
              <a:t>JSON</a:t>
            </a:r>
            <a:r>
              <a:rPr lang="cs-CZ" sz="12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cs-CZ" sz="1200" dirty="0" err="1">
                <a:solidFill>
                  <a:srgbClr val="000000"/>
                </a:solidFill>
                <a:latin typeface="Menlo-Regular"/>
              </a:rPr>
              <a:t>jsonData</a:t>
            </a:r>
            <a:r>
              <a:rPr lang="cs-CZ" sz="1200" dirty="0">
                <a:solidFill>
                  <a:srgbClr val="000000"/>
                </a:solidFill>
                <a:latin typeface="Menlo-Regular"/>
              </a:rPr>
              <a:t>!)</a:t>
            </a:r>
          </a:p>
          <a:p>
            <a:pPr marL="0" indent="0">
              <a:buNone/>
            </a:pPr>
            <a:r>
              <a:rPr lang="cs-CZ" sz="12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cs-CZ" sz="1200" dirty="0" err="1">
                <a:solidFill>
                  <a:srgbClr val="2E0D6E"/>
                </a:solidFill>
                <a:latin typeface="Menlo-Regular"/>
              </a:rPr>
              <a:t>println</a:t>
            </a:r>
            <a:r>
              <a:rPr lang="cs-CZ" sz="12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cs-CZ" sz="1200" dirty="0" err="1">
                <a:solidFill>
                  <a:srgbClr val="000000"/>
                </a:solidFill>
                <a:latin typeface="Menlo-Regular"/>
              </a:rPr>
              <a:t>jsonConverted</a:t>
            </a:r>
            <a:r>
              <a:rPr lang="cs-CZ" sz="1200" dirty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cs-CZ" sz="1200" dirty="0">
                <a:solidFill>
                  <a:srgbClr val="000000"/>
                </a:solidFill>
                <a:latin typeface="Menlo-Regular"/>
              </a:rPr>
              <a:t>        </a:t>
            </a:r>
            <a:r>
              <a:rPr lang="cs-CZ" sz="1200" dirty="0" err="1">
                <a:solidFill>
                  <a:srgbClr val="AA0D91"/>
                </a:solidFill>
                <a:latin typeface="Menlo-Regular"/>
              </a:rPr>
              <a:t>for</a:t>
            </a:r>
            <a:r>
              <a:rPr lang="cs-CZ" sz="1200" dirty="0">
                <a:solidFill>
                  <a:srgbClr val="000000"/>
                </a:solidFill>
                <a:latin typeface="Menlo-Regular"/>
              </a:rPr>
              <a:t> (index: </a:t>
            </a:r>
            <a:r>
              <a:rPr lang="cs-CZ" sz="1200" dirty="0" err="1">
                <a:solidFill>
                  <a:srgbClr val="5C2699"/>
                </a:solidFill>
                <a:latin typeface="Menlo-Regular"/>
              </a:rPr>
              <a:t>String</a:t>
            </a:r>
            <a:r>
              <a:rPr lang="cs-CZ" sz="12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cs-CZ" sz="1200" dirty="0" err="1">
                <a:solidFill>
                  <a:srgbClr val="000000"/>
                </a:solidFill>
                <a:latin typeface="Menlo-Regular"/>
              </a:rPr>
              <a:t>subJson</a:t>
            </a:r>
            <a:r>
              <a:rPr lang="cs-CZ" sz="1200" dirty="0">
                <a:solidFill>
                  <a:srgbClr val="000000"/>
                </a:solidFill>
                <a:latin typeface="Menlo-Regular"/>
              </a:rPr>
              <a:t>: </a:t>
            </a:r>
            <a:r>
              <a:rPr lang="cs-CZ" sz="1200" dirty="0">
                <a:solidFill>
                  <a:srgbClr val="3F6E74"/>
                </a:solidFill>
                <a:latin typeface="Menlo-Regular"/>
              </a:rPr>
              <a:t>JSON</a:t>
            </a:r>
            <a:r>
              <a:rPr lang="cs-CZ" sz="1200" dirty="0">
                <a:solidFill>
                  <a:srgbClr val="000000"/>
                </a:solidFill>
                <a:latin typeface="Menlo-Regular"/>
              </a:rPr>
              <a:t>) </a:t>
            </a:r>
            <a:r>
              <a:rPr lang="cs-CZ" sz="1200" dirty="0">
                <a:solidFill>
                  <a:srgbClr val="AA0D91"/>
                </a:solidFill>
                <a:latin typeface="Menlo-Regular"/>
              </a:rPr>
              <a:t>in</a:t>
            </a:r>
            <a:r>
              <a:rPr lang="cs-CZ" sz="12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cs-CZ" sz="1200" dirty="0" err="1">
                <a:solidFill>
                  <a:srgbClr val="000000"/>
                </a:solidFill>
                <a:latin typeface="Menlo-Regular"/>
              </a:rPr>
              <a:t>jsonConverted</a:t>
            </a:r>
            <a:r>
              <a:rPr lang="cs-CZ" sz="1200" dirty="0">
                <a:solidFill>
                  <a:srgbClr val="000000"/>
                </a:solidFill>
                <a:latin typeface="Menlo-Regular"/>
              </a:rPr>
              <a:t>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Menlo-Regular"/>
              </a:rPr>
              <a:t> 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Menlo-Regular"/>
              </a:rPr>
              <a:t>            </a:t>
            </a:r>
            <a:r>
              <a:rPr lang="en-US" sz="1200" dirty="0">
                <a:solidFill>
                  <a:srgbClr val="AA0D91"/>
                </a:solidFill>
                <a:latin typeface="Menlo-Regular"/>
              </a:rPr>
              <a:t>let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newPirate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sz="1200" dirty="0">
                <a:solidFill>
                  <a:srgbClr val="3F6E74"/>
                </a:solidFill>
                <a:latin typeface="Menlo-Regular"/>
              </a:rPr>
              <a:t>Pirate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()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Menlo-Regular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newPirate.</a:t>
            </a:r>
            <a:r>
              <a:rPr lang="en-US" sz="1200" dirty="0" err="1">
                <a:solidFill>
                  <a:srgbClr val="3F6E74"/>
                </a:solidFill>
                <a:latin typeface="Menlo-Regular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subJson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[</a:t>
            </a:r>
            <a:r>
              <a:rPr lang="en-US" sz="1200" dirty="0">
                <a:solidFill>
                  <a:srgbClr val="C41A16"/>
                </a:solidFill>
                <a:latin typeface="Menlo-Regular"/>
              </a:rPr>
              <a:t>"name"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].</a:t>
            </a:r>
            <a:r>
              <a:rPr lang="en-US" sz="1200" dirty="0">
                <a:solidFill>
                  <a:srgbClr val="3F6E74"/>
                </a:solidFill>
                <a:latin typeface="Menlo-Regular"/>
              </a:rPr>
              <a:t>string</a:t>
            </a:r>
            <a:endParaRPr lang="en-US" sz="12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Menlo-Regular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newPirate.</a:t>
            </a:r>
            <a:r>
              <a:rPr lang="en-US" sz="1200" dirty="0" err="1">
                <a:solidFill>
                  <a:srgbClr val="3F6E74"/>
                </a:solidFill>
                <a:latin typeface="Menlo-Regular"/>
              </a:rPr>
              <a:t>comments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subJson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[</a:t>
            </a:r>
            <a:r>
              <a:rPr lang="en-US" sz="1200" dirty="0">
                <a:solidFill>
                  <a:srgbClr val="C41A16"/>
                </a:solidFill>
                <a:latin typeface="Menlo-Regular"/>
              </a:rPr>
              <a:t>"comments"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].</a:t>
            </a:r>
            <a:r>
              <a:rPr lang="en-US" sz="1200" dirty="0">
                <a:solidFill>
                  <a:srgbClr val="3F6E74"/>
                </a:solidFill>
                <a:latin typeface="Menlo-Regular"/>
              </a:rPr>
              <a:t>string</a:t>
            </a:r>
            <a:endParaRPr lang="en-US" sz="12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Menlo-Regular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newPirate.</a:t>
            </a:r>
            <a:r>
              <a:rPr lang="en-US" sz="1200" dirty="0" err="1">
                <a:solidFill>
                  <a:srgbClr val="3F6E74"/>
                </a:solidFill>
                <a:latin typeface="Menlo-Regular"/>
              </a:rPr>
              <a:t>life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subJson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[</a:t>
            </a:r>
            <a:r>
              <a:rPr lang="en-US" sz="1200" dirty="0">
                <a:solidFill>
                  <a:srgbClr val="C41A16"/>
                </a:solidFill>
                <a:latin typeface="Menlo-Regular"/>
              </a:rPr>
              <a:t>"life"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].</a:t>
            </a:r>
            <a:r>
              <a:rPr lang="en-US" sz="1200" dirty="0">
                <a:solidFill>
                  <a:srgbClr val="3F6E74"/>
                </a:solidFill>
                <a:latin typeface="Menlo-Regular"/>
              </a:rPr>
              <a:t>string</a:t>
            </a:r>
            <a:endParaRPr lang="en-US" sz="12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Menlo-Regular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pirates.</a:t>
            </a:r>
            <a:r>
              <a:rPr lang="en-US" sz="1200" dirty="0" err="1">
                <a:solidFill>
                  <a:srgbClr val="2E0D6E"/>
                </a:solidFill>
                <a:latin typeface="Menlo-Regular"/>
              </a:rPr>
              <a:t>append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newPirate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Menlo-Regular"/>
              </a:rPr>
              <a:t>        }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Menlo-Regular"/>
              </a:rPr>
              <a:t>    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8533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 in app</a:t>
            </a:r>
            <a:endParaRPr lang="en-US" dirty="0"/>
          </a:p>
        </p:txBody>
      </p:sp>
      <p:pic>
        <p:nvPicPr>
          <p:cNvPr id="4098" name="Picture 2" descr="http://static.quickmeme.com/media/social/q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049463"/>
            <a:ext cx="5953125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static.quickmeme.com/media/social/q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-1897063"/>
            <a:ext cx="5953125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988840"/>
            <a:ext cx="4209506" cy="323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63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 in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SQLite</a:t>
            </a:r>
          </a:p>
          <a:p>
            <a:pPr lvl="1"/>
            <a:r>
              <a:rPr lang="en-US" dirty="0" smtClean="0"/>
              <a:t>Mini relational Database</a:t>
            </a:r>
          </a:p>
          <a:p>
            <a:r>
              <a:rPr lang="en-US" dirty="0"/>
              <a:t>Core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Data modeling based on SQLite</a:t>
            </a:r>
            <a:endParaRPr lang="en-US" dirty="0"/>
          </a:p>
          <a:p>
            <a:r>
              <a:rPr lang="en-US" dirty="0" smtClean="0"/>
              <a:t>File IO</a:t>
            </a:r>
          </a:p>
          <a:p>
            <a:pPr lvl="1"/>
            <a:r>
              <a:rPr lang="en-US" dirty="0" smtClean="0"/>
              <a:t>Hardcode file operations</a:t>
            </a:r>
          </a:p>
          <a:p>
            <a:r>
              <a:rPr lang="en-US" dirty="0" err="1" smtClean="0"/>
              <a:t>NSUserDefaults</a:t>
            </a:r>
            <a:endParaRPr lang="en-US" dirty="0" smtClean="0"/>
          </a:p>
          <a:p>
            <a:pPr lvl="2"/>
            <a:r>
              <a:rPr lang="en-US" dirty="0" smtClean="0"/>
              <a:t>Key/value paired database in the App</a:t>
            </a:r>
          </a:p>
          <a:p>
            <a:pPr lvl="2"/>
            <a:r>
              <a:rPr lang="en-US" dirty="0" smtClean="0"/>
              <a:t>Add, delete and 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78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NSUserDefaults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0"/>
            <a:ext cx="8928992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844824"/>
            <a:ext cx="9144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i-FI" sz="1600" dirty="0" smtClean="0">
              <a:solidFill>
                <a:srgbClr val="000000"/>
              </a:solidFill>
              <a:latin typeface="Menlo-Regular"/>
            </a:endParaRPr>
          </a:p>
          <a:p>
            <a:endParaRPr lang="fi-FI" sz="1600" dirty="0">
              <a:solidFill>
                <a:srgbClr val="000000"/>
              </a:solidFill>
              <a:latin typeface="Menlo-Regular"/>
            </a:endParaRPr>
          </a:p>
          <a:p>
            <a:r>
              <a:rPr lang="fi-FI" sz="1600" dirty="0" smtClean="0">
                <a:solidFill>
                  <a:srgbClr val="007400"/>
                </a:solidFill>
                <a:latin typeface="Menlo-Regular"/>
              </a:rPr>
              <a:t>/</a:t>
            </a:r>
            <a:r>
              <a:rPr lang="fi-FI" sz="1600" dirty="0">
                <a:solidFill>
                  <a:srgbClr val="007400"/>
                </a:solidFill>
                <a:latin typeface="Menlo-Regular"/>
              </a:rPr>
              <a:t>/</a:t>
            </a:r>
            <a:r>
              <a:rPr lang="fi-FI" sz="1600" dirty="0" err="1">
                <a:solidFill>
                  <a:srgbClr val="007400"/>
                </a:solidFill>
                <a:latin typeface="Menlo-Regular"/>
              </a:rPr>
              <a:t>Store</a:t>
            </a:r>
            <a:r>
              <a:rPr lang="fi-FI" sz="1600" dirty="0">
                <a:solidFill>
                  <a:srgbClr val="007400"/>
                </a:solidFill>
                <a:latin typeface="Menlo-Regular"/>
              </a:rPr>
              <a:t> </a:t>
            </a:r>
            <a:r>
              <a:rPr lang="fi-FI" sz="1600" dirty="0" err="1">
                <a:solidFill>
                  <a:srgbClr val="007400"/>
                </a:solidFill>
                <a:latin typeface="Menlo-Regular"/>
              </a:rPr>
              <a:t>value</a:t>
            </a:r>
            <a:endParaRPr lang="fi-FI" sz="1600" dirty="0">
              <a:solidFill>
                <a:srgbClr val="007400"/>
              </a:solidFill>
              <a:latin typeface="Menlo-Regular"/>
            </a:endParaRPr>
          </a:p>
          <a:p>
            <a:r>
              <a:rPr lang="fi-FI" sz="1600" dirty="0" err="1" smtClean="0">
                <a:solidFill>
                  <a:srgbClr val="5C2699"/>
                </a:solidFill>
                <a:latin typeface="Menlo-Regular"/>
              </a:rPr>
              <a:t>NSUserDefaults</a:t>
            </a:r>
            <a:r>
              <a:rPr lang="fi-FI" sz="1600" dirty="0" err="1" smtClean="0">
                <a:solidFill>
                  <a:srgbClr val="000000"/>
                </a:solidFill>
                <a:latin typeface="Menlo-Regular"/>
              </a:rPr>
              <a:t>.</a:t>
            </a:r>
            <a:r>
              <a:rPr lang="fi-FI" sz="1600" dirty="0" err="1" smtClean="0">
                <a:solidFill>
                  <a:srgbClr val="2E0D6E"/>
                </a:solidFill>
                <a:latin typeface="Menlo-Regular"/>
              </a:rPr>
              <a:t>standardUserDefaults</a:t>
            </a:r>
            <a:r>
              <a:rPr lang="fi-FI" sz="1600" dirty="0" err="1">
                <a:solidFill>
                  <a:srgbClr val="000000"/>
                </a:solidFill>
                <a:latin typeface="Menlo-Regular"/>
              </a:rPr>
              <a:t>().</a:t>
            </a:r>
            <a:r>
              <a:rPr lang="fi-FI" sz="1600" dirty="0" err="1">
                <a:solidFill>
                  <a:srgbClr val="2E0D6E"/>
                </a:solidFill>
                <a:latin typeface="Menlo-Regular"/>
              </a:rPr>
              <a:t>setValue</a:t>
            </a:r>
            <a:r>
              <a:rPr lang="fi-FI" sz="1600" dirty="0" err="1">
                <a:solidFill>
                  <a:srgbClr val="000000"/>
                </a:solidFill>
                <a:latin typeface="Menlo-Regular"/>
              </a:rPr>
              <a:t>(</a:t>
            </a:r>
            <a:r>
              <a:rPr lang="fi-FI" sz="1600" dirty="0" err="1">
                <a:solidFill>
                  <a:srgbClr val="C41A16"/>
                </a:solidFill>
                <a:latin typeface="Menlo-Regular"/>
              </a:rPr>
              <a:t>"Bert</a:t>
            </a:r>
            <a:r>
              <a:rPr lang="fi-FI" sz="1600" dirty="0">
                <a:solidFill>
                  <a:srgbClr val="C41A16"/>
                </a:solidFill>
                <a:latin typeface="Menlo-Regular"/>
              </a:rPr>
              <a:t>"</a:t>
            </a:r>
            <a:r>
              <a:rPr lang="fi-FI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fi-FI" sz="1600" dirty="0" err="1">
                <a:solidFill>
                  <a:srgbClr val="000000"/>
                </a:solidFill>
                <a:latin typeface="Menlo-Regular"/>
              </a:rPr>
              <a:t>forKey</a:t>
            </a:r>
            <a:r>
              <a:rPr lang="fi-FI" sz="1600" dirty="0">
                <a:solidFill>
                  <a:srgbClr val="000000"/>
                </a:solidFill>
                <a:latin typeface="Menlo-Regular"/>
              </a:rPr>
              <a:t>: </a:t>
            </a:r>
            <a:r>
              <a:rPr lang="fi-FI" sz="1600" dirty="0">
                <a:solidFill>
                  <a:srgbClr val="C41A16"/>
                </a:solidFill>
                <a:latin typeface="Menlo-Regular"/>
              </a:rPr>
              <a:t>"</a:t>
            </a:r>
            <a:r>
              <a:rPr lang="fi-FI" sz="1600" dirty="0" err="1">
                <a:solidFill>
                  <a:srgbClr val="C41A16"/>
                </a:solidFill>
                <a:latin typeface="Menlo-Regular"/>
              </a:rPr>
              <a:t>name</a:t>
            </a:r>
            <a:r>
              <a:rPr lang="fi-FI" sz="1600" dirty="0">
                <a:solidFill>
                  <a:srgbClr val="C41A16"/>
                </a:solidFill>
                <a:latin typeface="Menlo-Regular"/>
              </a:rPr>
              <a:t>"</a:t>
            </a:r>
            <a:r>
              <a:rPr lang="fi-FI" sz="1600" dirty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/>
              </a:rPr>
              <a:t>        </a:t>
            </a:r>
          </a:p>
          <a:p>
            <a:r>
              <a:rPr lang="en-US" sz="1600" dirty="0" smtClean="0">
                <a:solidFill>
                  <a:srgbClr val="007400"/>
                </a:solidFill>
                <a:latin typeface="Menlo-Regular"/>
              </a:rPr>
              <a:t>/</a:t>
            </a:r>
            <a:r>
              <a:rPr lang="en-US" sz="1600" dirty="0">
                <a:solidFill>
                  <a:srgbClr val="007400"/>
                </a:solidFill>
                <a:latin typeface="Menlo-Regular"/>
              </a:rPr>
              <a:t>/Read value</a:t>
            </a:r>
          </a:p>
          <a:p>
            <a:r>
              <a:rPr lang="en-US" sz="1600" dirty="0" err="1" smtClean="0">
                <a:solidFill>
                  <a:srgbClr val="AA0D91"/>
                </a:solidFill>
                <a:latin typeface="Menlo-Regular"/>
              </a:rPr>
              <a:t>var</a:t>
            </a:r>
            <a:r>
              <a:rPr lang="en-US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Menlo-Regular"/>
              </a:rPr>
              <a:t>name = </a:t>
            </a:r>
            <a:r>
              <a:rPr lang="en-US" sz="1600" dirty="0" err="1">
                <a:solidFill>
                  <a:srgbClr val="5C2699"/>
                </a:solidFill>
                <a:latin typeface="Menlo-Regular"/>
              </a:rPr>
              <a:t>NSUserDefaults</a:t>
            </a:r>
            <a:r>
              <a:rPr lang="en-US" sz="1600" dirty="0" err="1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600" dirty="0" err="1">
                <a:solidFill>
                  <a:srgbClr val="2E0D6E"/>
                </a:solidFill>
                <a:latin typeface="Menlo-Regular"/>
              </a:rPr>
              <a:t>standardUserDefaults</a:t>
            </a:r>
            <a:r>
              <a:rPr lang="en-US" sz="1600" dirty="0">
                <a:solidFill>
                  <a:srgbClr val="000000"/>
                </a:solidFill>
                <a:latin typeface="Menlo-Regular"/>
              </a:rPr>
              <a:t>().</a:t>
            </a:r>
            <a:r>
              <a:rPr lang="en-US" sz="1600" dirty="0" err="1">
                <a:solidFill>
                  <a:srgbClr val="2E0D6E"/>
                </a:solidFill>
                <a:latin typeface="Menlo-Regular"/>
              </a:rPr>
              <a:t>stringForKey</a:t>
            </a:r>
            <a:r>
              <a:rPr lang="en-US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sz="1600" dirty="0">
                <a:solidFill>
                  <a:srgbClr val="C41A16"/>
                </a:solidFill>
                <a:latin typeface="Menlo-Regular"/>
              </a:rPr>
              <a:t>"name"</a:t>
            </a:r>
            <a:r>
              <a:rPr lang="en-US" sz="1600" dirty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/>
              </a:rPr>
              <a:t>        </a:t>
            </a:r>
          </a:p>
          <a:p>
            <a:r>
              <a:rPr lang="en-US" sz="1600" dirty="0" smtClean="0">
                <a:solidFill>
                  <a:srgbClr val="007400"/>
                </a:solidFill>
                <a:latin typeface="Menlo-Regular"/>
              </a:rPr>
              <a:t>/</a:t>
            </a:r>
            <a:r>
              <a:rPr lang="en-US" sz="1600" dirty="0">
                <a:solidFill>
                  <a:srgbClr val="007400"/>
                </a:solidFill>
                <a:latin typeface="Menlo-Regular"/>
              </a:rPr>
              <a:t>/Remove value</a:t>
            </a:r>
          </a:p>
          <a:p>
            <a:r>
              <a:rPr lang="en-US" sz="1600" dirty="0" err="1" smtClean="0">
                <a:solidFill>
                  <a:srgbClr val="5C2699"/>
                </a:solidFill>
                <a:latin typeface="Menlo-Regular"/>
              </a:rPr>
              <a:t>NSUserDefaults</a:t>
            </a:r>
            <a:r>
              <a:rPr lang="en-US" sz="1600" dirty="0" err="1" smtClean="0">
                <a:solidFill>
                  <a:srgbClr val="000000"/>
                </a:solidFill>
                <a:latin typeface="Menlo-Regular"/>
              </a:rPr>
              <a:t>.</a:t>
            </a:r>
            <a:r>
              <a:rPr lang="en-US" sz="1600" dirty="0" err="1" smtClean="0">
                <a:solidFill>
                  <a:srgbClr val="2E0D6E"/>
                </a:solidFill>
                <a:latin typeface="Menlo-Regular"/>
              </a:rPr>
              <a:t>standardUserDefaults</a:t>
            </a:r>
            <a:r>
              <a:rPr lang="en-US" sz="1600" dirty="0">
                <a:solidFill>
                  <a:srgbClr val="000000"/>
                </a:solidFill>
                <a:latin typeface="Menlo-Regular"/>
              </a:rPr>
              <a:t>().</a:t>
            </a:r>
            <a:r>
              <a:rPr lang="en-US" sz="1600" dirty="0" err="1">
                <a:solidFill>
                  <a:srgbClr val="2E0D6E"/>
                </a:solidFill>
                <a:latin typeface="Menlo-Regular"/>
              </a:rPr>
              <a:t>removeObjectForKey</a:t>
            </a:r>
            <a:r>
              <a:rPr lang="en-US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sz="1600" dirty="0">
                <a:solidFill>
                  <a:srgbClr val="C41A16"/>
                </a:solidFill>
                <a:latin typeface="Menlo-Regular"/>
              </a:rPr>
              <a:t>"name"</a:t>
            </a:r>
            <a:r>
              <a:rPr lang="en-US" sz="1600" dirty="0">
                <a:solidFill>
                  <a:srgbClr val="000000"/>
                </a:solidFill>
                <a:latin typeface="Menlo-Regular"/>
              </a:rPr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63455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NSUserDefaults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NSString</a:t>
            </a:r>
            <a:endParaRPr lang="en-US" dirty="0"/>
          </a:p>
          <a:p>
            <a:r>
              <a:rPr lang="en-US" dirty="0" err="1"/>
              <a:t>NSNumber</a:t>
            </a:r>
            <a:endParaRPr lang="en-US" dirty="0"/>
          </a:p>
          <a:p>
            <a:r>
              <a:rPr lang="en-US" dirty="0" err="1"/>
              <a:t>NSDate</a:t>
            </a:r>
            <a:endParaRPr lang="en-US" dirty="0"/>
          </a:p>
          <a:p>
            <a:r>
              <a:rPr lang="en-US" dirty="0" err="1"/>
              <a:t>NSArray</a:t>
            </a:r>
            <a:endParaRPr lang="en-US" dirty="0"/>
          </a:p>
          <a:p>
            <a:r>
              <a:rPr lang="en-US" dirty="0" err="1"/>
              <a:t>NSDictionary</a:t>
            </a:r>
            <a:endParaRPr lang="en-US" dirty="0"/>
          </a:p>
          <a:p>
            <a:r>
              <a:rPr lang="en-US" dirty="0" err="1"/>
              <a:t>NSData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505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Tableviews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tableview</a:t>
            </a:r>
            <a:r>
              <a:rPr lang="en-US" dirty="0" smtClean="0"/>
              <a:t> is pretty dumb</a:t>
            </a:r>
          </a:p>
          <a:p>
            <a:pPr lvl="1"/>
            <a:r>
              <a:rPr lang="en-US" dirty="0" smtClean="0"/>
              <a:t>It only shows what the controller tells it to show.</a:t>
            </a:r>
          </a:p>
          <a:p>
            <a:pPr lvl="1"/>
            <a:r>
              <a:rPr lang="en-US" dirty="0" smtClean="0"/>
              <a:t>It doesn’t even know how many items it should show.</a:t>
            </a:r>
          </a:p>
          <a:p>
            <a:r>
              <a:rPr lang="en-US" dirty="0" smtClean="0"/>
              <a:t>Actually it knows nothing!</a:t>
            </a:r>
          </a:p>
          <a:p>
            <a:pPr lvl="1"/>
            <a:r>
              <a:rPr lang="en-US" dirty="0" smtClean="0"/>
              <a:t>So it delegates everything to the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0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TableView</a:t>
            </a:r>
            <a:endParaRPr lang="en-US" dirty="0"/>
          </a:p>
        </p:txBody>
      </p:sp>
      <p:pic>
        <p:nvPicPr>
          <p:cNvPr id="5123" name="Picture 3" descr="D:\tableviewController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17624"/>
            <a:ext cx="3096344" cy="207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4932040" y="472514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tableViewController</a:t>
            </a:r>
            <a:endParaRPr lang="en-US" dirty="0"/>
          </a:p>
        </p:txBody>
      </p:sp>
      <p:cxnSp>
        <p:nvCxnSpPr>
          <p:cNvPr id="7" name="Rechte verbindingslijn met pijl 6"/>
          <p:cNvCxnSpPr/>
          <p:nvPr/>
        </p:nvCxnSpPr>
        <p:spPr>
          <a:xfrm>
            <a:off x="3131840" y="3068960"/>
            <a:ext cx="158417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3374867" y="2699628"/>
            <a:ext cx="109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delegates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556792"/>
            <a:ext cx="2458468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40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TableViews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32656"/>
            <a:ext cx="5843975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6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TableView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9080"/>
            <a:ext cx="9144000" cy="1354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764704"/>
            <a:ext cx="5045186" cy="29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63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TableView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8900"/>
            <a:ext cx="9144000" cy="158677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724128" y="2348880"/>
            <a:ext cx="1080120" cy="936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108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http://images.apple.com/iphone/design/images/hero_fro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32" y="908720"/>
            <a:ext cx="2622141" cy="4896544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813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TableView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BB2CA2"/>
                </a:solidFill>
                <a:latin typeface="Menlo"/>
                <a:ea typeface="Menlo"/>
                <a:cs typeface="Menlo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/>
                <a:ea typeface="Menlo"/>
                <a:cs typeface="Menlo"/>
              </a:rPr>
              <a:t>tableViewController</a:t>
            </a: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: </a:t>
            </a:r>
            <a:r>
              <a:rPr lang="en-US" dirty="0" err="1">
                <a:solidFill>
                  <a:srgbClr val="703DAA"/>
                </a:solidFill>
                <a:latin typeface="Menlo"/>
                <a:ea typeface="Menlo"/>
                <a:cs typeface="Menlo"/>
              </a:rPr>
              <a:t>UITableViewController</a:t>
            </a: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{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</a:t>
            </a:r>
            <a:r>
              <a:rPr lang="en-US" dirty="0" err="1">
                <a:solidFill>
                  <a:srgbClr val="BB2CA2"/>
                </a:solidFill>
                <a:latin typeface="Menlo"/>
                <a:ea typeface="Menlo"/>
                <a:cs typeface="Menlo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/>
                <a:ea typeface="Menlo"/>
                <a:cs typeface="Menlo"/>
              </a:rPr>
              <a:t>tableData</a:t>
            </a: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: [</a:t>
            </a:r>
            <a:r>
              <a:rPr lang="en-US" dirty="0">
                <a:solidFill>
                  <a:srgbClr val="703DAA"/>
                </a:solidFill>
                <a:latin typeface="Menlo"/>
                <a:ea typeface="Menlo"/>
                <a:cs typeface="Menlo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] = [</a:t>
            </a:r>
            <a:r>
              <a:rPr lang="en-US" dirty="0">
                <a:solidFill>
                  <a:srgbClr val="D12E1B"/>
                </a:solidFill>
                <a:latin typeface="Menlo"/>
                <a:ea typeface="Menlo"/>
                <a:cs typeface="Menlo"/>
              </a:rPr>
              <a:t>"</a:t>
            </a:r>
            <a:r>
              <a:rPr lang="en-US" dirty="0" err="1">
                <a:solidFill>
                  <a:srgbClr val="D12E1B"/>
                </a:solidFill>
                <a:latin typeface="Menlo"/>
                <a:ea typeface="Menlo"/>
                <a:cs typeface="Menlo"/>
              </a:rPr>
              <a:t>Pindakaas</a:t>
            </a:r>
            <a:r>
              <a:rPr lang="en-US" dirty="0">
                <a:solidFill>
                  <a:srgbClr val="D12E1B"/>
                </a:solidFill>
                <a:latin typeface="Menlo"/>
                <a:ea typeface="Menlo"/>
                <a:cs typeface="Menlo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, </a:t>
            </a:r>
            <a:r>
              <a:rPr lang="en-US" dirty="0">
                <a:solidFill>
                  <a:srgbClr val="D12E1B"/>
                </a:solidFill>
                <a:latin typeface="Menlo"/>
                <a:ea typeface="Menlo"/>
                <a:cs typeface="Menlo"/>
              </a:rPr>
              <a:t>"</a:t>
            </a:r>
            <a:r>
              <a:rPr lang="en-US" dirty="0" err="1">
                <a:solidFill>
                  <a:srgbClr val="D12E1B"/>
                </a:solidFill>
                <a:latin typeface="Menlo"/>
                <a:ea typeface="Menlo"/>
                <a:cs typeface="Menlo"/>
              </a:rPr>
              <a:t>Fietsband</a:t>
            </a:r>
            <a:r>
              <a:rPr lang="en-US" dirty="0">
                <a:solidFill>
                  <a:srgbClr val="D12E1B"/>
                </a:solidFill>
                <a:latin typeface="Menlo"/>
                <a:ea typeface="Menlo"/>
                <a:cs typeface="Menlo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,</a:t>
            </a:r>
            <a:r>
              <a:rPr lang="en-US" dirty="0">
                <a:solidFill>
                  <a:srgbClr val="D12E1B"/>
                </a:solidFill>
                <a:latin typeface="Menlo"/>
                <a:ea typeface="Menlo"/>
                <a:cs typeface="Menlo"/>
              </a:rPr>
              <a:t>"</a:t>
            </a:r>
            <a:r>
              <a:rPr lang="en-US" dirty="0" err="1">
                <a:solidFill>
                  <a:srgbClr val="D12E1B"/>
                </a:solidFill>
                <a:latin typeface="Menlo"/>
                <a:ea typeface="Menlo"/>
                <a:cs typeface="Menlo"/>
              </a:rPr>
              <a:t>Hockeystick</a:t>
            </a:r>
            <a:r>
              <a:rPr lang="en-US" dirty="0">
                <a:solidFill>
                  <a:srgbClr val="D12E1B"/>
                </a:solidFill>
                <a:latin typeface="Menlo"/>
                <a:ea typeface="Menlo"/>
                <a:cs typeface="Menlo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b="1" dirty="0">
                <a:solidFill>
                  <a:srgbClr val="BB2CA2"/>
                </a:solidFill>
                <a:latin typeface="Menlo"/>
                <a:ea typeface="Menlo"/>
                <a:cs typeface="Menlo"/>
              </a:rPr>
              <a:t>override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b="1" dirty="0" err="1">
                <a:solidFill>
                  <a:srgbClr val="BB2CA2"/>
                </a:solidFill>
                <a:latin typeface="Menlo"/>
                <a:ea typeface="Menlo"/>
                <a:cs typeface="Menlo"/>
              </a:rPr>
              <a:t>func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enlo"/>
                <a:ea typeface="Menlo"/>
                <a:cs typeface="Menlo"/>
              </a:rPr>
              <a:t>numberOfSectionsInTableView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Menlo"/>
                <a:ea typeface="Menlo"/>
                <a:cs typeface="Menlo"/>
              </a:rPr>
              <a:t>tableView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: </a:t>
            </a:r>
            <a:r>
              <a:rPr lang="en-US" b="1" dirty="0" err="1">
                <a:solidFill>
                  <a:srgbClr val="703DAA"/>
                </a:solidFill>
                <a:latin typeface="Menlo"/>
                <a:ea typeface="Menlo"/>
                <a:cs typeface="Menlo"/>
              </a:rPr>
              <a:t>UITableView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) -&gt; </a:t>
            </a:r>
            <a:r>
              <a:rPr lang="en-US" b="1" dirty="0" err="1">
                <a:solidFill>
                  <a:srgbClr val="703DAA"/>
                </a:solidFill>
                <a:latin typeface="Menlo"/>
                <a:ea typeface="Menlo"/>
                <a:cs typeface="Menlo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    </a:t>
            </a:r>
            <a:r>
              <a:rPr lang="en-US" dirty="0">
                <a:solidFill>
                  <a:srgbClr val="008400"/>
                </a:solidFill>
                <a:latin typeface="Menlo"/>
                <a:ea typeface="Menlo"/>
                <a:cs typeface="Menlo"/>
              </a:rPr>
              <a:t>// Return the number of sections.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    </a:t>
            </a:r>
            <a:r>
              <a:rPr lang="en-US" dirty="0">
                <a:solidFill>
                  <a:srgbClr val="BB2CA2"/>
                </a:solidFill>
                <a:latin typeface="Menlo"/>
                <a:ea typeface="Menlo"/>
                <a:cs typeface="Menlo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dirty="0">
                <a:solidFill>
                  <a:srgbClr val="2629D9"/>
                </a:solidFill>
                <a:latin typeface="Menlo"/>
                <a:ea typeface="Menlo"/>
                <a:cs typeface="Menlo"/>
              </a:rPr>
              <a:t>1</a:t>
            </a:r>
            <a:endParaRPr lang="en-US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</a:t>
            </a:r>
            <a:r>
              <a:rPr lang="en-US" b="1" dirty="0">
                <a:solidFill>
                  <a:srgbClr val="BB2CA2"/>
                </a:solidFill>
                <a:latin typeface="Menlo"/>
                <a:ea typeface="Menlo"/>
                <a:cs typeface="Menlo"/>
              </a:rPr>
              <a:t>override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b="1" dirty="0" err="1">
                <a:solidFill>
                  <a:srgbClr val="BB2CA2"/>
                </a:solidFill>
                <a:latin typeface="Menlo"/>
                <a:ea typeface="Menlo"/>
                <a:cs typeface="Menlo"/>
              </a:rPr>
              <a:t>func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enlo"/>
                <a:ea typeface="Menlo"/>
                <a:cs typeface="Menlo"/>
              </a:rPr>
              <a:t>tableView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Menlo"/>
                <a:ea typeface="Menlo"/>
                <a:cs typeface="Menlo"/>
              </a:rPr>
              <a:t>tableView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: </a:t>
            </a:r>
            <a:r>
              <a:rPr lang="en-US" b="1" dirty="0" err="1">
                <a:solidFill>
                  <a:srgbClr val="703DAA"/>
                </a:solidFill>
                <a:latin typeface="Menlo"/>
                <a:ea typeface="Menlo"/>
                <a:cs typeface="Menlo"/>
              </a:rPr>
              <a:t>UITableView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Menlo"/>
                <a:ea typeface="Menlo"/>
                <a:cs typeface="Menlo"/>
              </a:rPr>
              <a:t>numberOfRowsInSection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section: </a:t>
            </a:r>
            <a:r>
              <a:rPr lang="en-US" b="1" dirty="0" err="1">
                <a:solidFill>
                  <a:srgbClr val="703DAA"/>
                </a:solidFill>
                <a:latin typeface="Menlo"/>
                <a:ea typeface="Menlo"/>
                <a:cs typeface="Menlo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) -&gt; </a:t>
            </a:r>
            <a:r>
              <a:rPr lang="en-US" b="1" dirty="0" err="1">
                <a:solidFill>
                  <a:srgbClr val="703DAA"/>
                </a:solidFill>
                <a:latin typeface="Menlo"/>
                <a:ea typeface="Menlo"/>
                <a:cs typeface="Menlo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    </a:t>
            </a:r>
            <a:r>
              <a:rPr lang="en-US" dirty="0">
                <a:solidFill>
                  <a:srgbClr val="008400"/>
                </a:solidFill>
                <a:latin typeface="Menlo"/>
                <a:ea typeface="Menlo"/>
                <a:cs typeface="Menlo"/>
              </a:rPr>
              <a:t>// Return the number of rows in the section.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    </a:t>
            </a:r>
            <a:r>
              <a:rPr lang="en-US" dirty="0">
                <a:solidFill>
                  <a:srgbClr val="BB2CA2"/>
                </a:solidFill>
                <a:latin typeface="Menlo"/>
                <a:ea typeface="Menlo"/>
                <a:cs typeface="Menlo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dirty="0" err="1">
                <a:solidFill>
                  <a:srgbClr val="4E8187"/>
                </a:solidFill>
                <a:latin typeface="Menlo"/>
                <a:ea typeface="Menlo"/>
                <a:cs typeface="Menlo"/>
              </a:rPr>
              <a:t>tableData</a:t>
            </a:r>
            <a:r>
              <a:rPr lang="en-US" dirty="0" err="1">
                <a:solidFill>
                  <a:srgbClr val="000000"/>
                </a:solidFill>
                <a:latin typeface="Menlo"/>
                <a:ea typeface="Menlo"/>
                <a:cs typeface="Menlo"/>
              </a:rPr>
              <a:t>.</a:t>
            </a:r>
            <a:r>
              <a:rPr lang="en-US" dirty="0" err="1">
                <a:solidFill>
                  <a:srgbClr val="703DAA"/>
                </a:solidFill>
                <a:latin typeface="Menlo"/>
                <a:ea typeface="Menlo"/>
                <a:cs typeface="Menlo"/>
              </a:rPr>
              <a:t>count</a:t>
            </a:r>
            <a:endParaRPr lang="en-US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</a:t>
            </a:r>
            <a:r>
              <a:rPr lang="en-US" b="1" dirty="0">
                <a:solidFill>
                  <a:srgbClr val="BB2CA2"/>
                </a:solidFill>
                <a:latin typeface="Menlo"/>
                <a:ea typeface="Menlo"/>
                <a:cs typeface="Menlo"/>
              </a:rPr>
              <a:t>override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b="1" dirty="0" err="1">
                <a:solidFill>
                  <a:srgbClr val="BB2CA2"/>
                </a:solidFill>
                <a:latin typeface="Menlo"/>
                <a:ea typeface="Menlo"/>
                <a:cs typeface="Menlo"/>
              </a:rPr>
              <a:t>func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enlo"/>
                <a:ea typeface="Menlo"/>
                <a:cs typeface="Menlo"/>
              </a:rPr>
              <a:t>tableView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Menlo"/>
                <a:ea typeface="Menlo"/>
                <a:cs typeface="Menlo"/>
              </a:rPr>
              <a:t>tableView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: </a:t>
            </a:r>
            <a:r>
              <a:rPr lang="en-US" b="1" dirty="0" err="1">
                <a:solidFill>
                  <a:srgbClr val="703DAA"/>
                </a:solidFill>
                <a:latin typeface="Menlo"/>
                <a:ea typeface="Menlo"/>
                <a:cs typeface="Menlo"/>
              </a:rPr>
              <a:t>UITableView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Menlo"/>
                <a:ea typeface="Menlo"/>
                <a:cs typeface="Menlo"/>
              </a:rPr>
              <a:t>cellForRowAtIndexPath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enlo"/>
                <a:ea typeface="Menlo"/>
                <a:cs typeface="Menlo"/>
              </a:rPr>
              <a:t>indexPath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: </a:t>
            </a:r>
            <a:r>
              <a:rPr lang="en-US" b="1" dirty="0" err="1">
                <a:solidFill>
                  <a:srgbClr val="703DAA"/>
                </a:solidFill>
                <a:latin typeface="Menlo"/>
                <a:ea typeface="Menlo"/>
                <a:cs typeface="Menlo"/>
              </a:rPr>
              <a:t>NSIndexPath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) -&gt; </a:t>
            </a:r>
            <a:r>
              <a:rPr lang="en-US" b="1" dirty="0" err="1">
                <a:solidFill>
                  <a:srgbClr val="703DAA"/>
                </a:solidFill>
                <a:latin typeface="Menlo"/>
                <a:ea typeface="Menlo"/>
                <a:cs typeface="Menlo"/>
              </a:rPr>
              <a:t>UITableViewCell</a:t>
            </a:r>
            <a:r>
              <a:rPr lang="en-US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    </a:t>
            </a:r>
            <a:r>
              <a:rPr lang="en-US" dirty="0">
                <a:solidFill>
                  <a:srgbClr val="BB2CA2"/>
                </a:solidFill>
                <a:latin typeface="Menlo"/>
                <a:ea typeface="Menlo"/>
                <a:cs typeface="Menlo"/>
              </a:rPr>
              <a:t>let</a:t>
            </a: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cell = </a:t>
            </a:r>
            <a:r>
              <a:rPr lang="en-US" dirty="0" err="1">
                <a:solidFill>
                  <a:srgbClr val="000000"/>
                </a:solidFill>
                <a:latin typeface="Menlo"/>
                <a:ea typeface="Menlo"/>
                <a:cs typeface="Menlo"/>
              </a:rPr>
              <a:t>tableView.</a:t>
            </a:r>
            <a:r>
              <a:rPr lang="en-US" dirty="0" err="1">
                <a:solidFill>
                  <a:srgbClr val="3D1D81"/>
                </a:solidFill>
                <a:latin typeface="Menlo"/>
                <a:ea typeface="Menlo"/>
                <a:cs typeface="Menlo"/>
              </a:rPr>
              <a:t>dequeueReusableCellWithIdentifier</a:t>
            </a: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(</a:t>
            </a:r>
            <a:r>
              <a:rPr lang="en-US" dirty="0">
                <a:solidFill>
                  <a:srgbClr val="D12E1B"/>
                </a:solidFill>
                <a:latin typeface="Menlo"/>
                <a:ea typeface="Menlo"/>
                <a:cs typeface="Menlo"/>
              </a:rPr>
              <a:t>"</a:t>
            </a:r>
            <a:r>
              <a:rPr lang="en-US" b="1" u="sng" dirty="0">
                <a:solidFill>
                  <a:srgbClr val="D12E1B"/>
                </a:solidFill>
                <a:latin typeface="Menlo"/>
                <a:ea typeface="Menlo"/>
                <a:cs typeface="Menlo"/>
              </a:rPr>
              <a:t>Cell</a:t>
            </a:r>
            <a:r>
              <a:rPr lang="en-US" dirty="0">
                <a:solidFill>
                  <a:srgbClr val="D12E1B"/>
                </a:solidFill>
                <a:latin typeface="Menlo"/>
                <a:ea typeface="Menlo"/>
                <a:cs typeface="Menlo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Menlo"/>
                <a:ea typeface="Menlo"/>
                <a:cs typeface="Menlo"/>
              </a:rPr>
              <a:t>forIndexPath</a:t>
            </a: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"/>
                <a:ea typeface="Menlo"/>
                <a:cs typeface="Menlo"/>
              </a:rPr>
              <a:t>indexPath</a:t>
            </a: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) </a:t>
            </a:r>
            <a:r>
              <a:rPr lang="en-US" dirty="0">
                <a:solidFill>
                  <a:srgbClr val="BB2CA2"/>
                </a:solidFill>
                <a:latin typeface="Menlo"/>
                <a:ea typeface="Menlo"/>
                <a:cs typeface="Menlo"/>
              </a:rPr>
              <a:t>as</a:t>
            </a: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dirty="0" err="1">
                <a:solidFill>
                  <a:srgbClr val="703DAA"/>
                </a:solidFill>
                <a:latin typeface="Menlo"/>
                <a:ea typeface="Menlo"/>
                <a:cs typeface="Menlo"/>
              </a:rPr>
              <a:t>UITableViewCell</a:t>
            </a:r>
            <a:endParaRPr lang="en-US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    </a:t>
            </a:r>
            <a:r>
              <a:rPr lang="en-US" dirty="0">
                <a:solidFill>
                  <a:srgbClr val="008400"/>
                </a:solidFill>
                <a:latin typeface="Menlo"/>
                <a:ea typeface="Menlo"/>
                <a:cs typeface="Menlo"/>
              </a:rPr>
              <a:t>// Configure the cell...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    cell.</a:t>
            </a:r>
            <a:r>
              <a:rPr lang="en-US" dirty="0" err="1">
                <a:solidFill>
                  <a:srgbClr val="703DAA"/>
                </a:solidFill>
                <a:latin typeface="Menlo"/>
                <a:ea typeface="Menlo"/>
                <a:cs typeface="Menlo"/>
              </a:rPr>
              <a:t>textLabel</a:t>
            </a: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?.</a:t>
            </a:r>
            <a:r>
              <a:rPr lang="en-US" dirty="0">
                <a:solidFill>
                  <a:srgbClr val="703DAA"/>
                </a:solidFill>
                <a:latin typeface="Menlo"/>
                <a:ea typeface="Menlo"/>
                <a:cs typeface="Menlo"/>
              </a:rPr>
              <a:t>text</a:t>
            </a: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= </a:t>
            </a:r>
            <a:r>
              <a:rPr lang="en-US" dirty="0" err="1">
                <a:solidFill>
                  <a:srgbClr val="3D1D81"/>
                </a:solidFill>
                <a:latin typeface="Menlo"/>
                <a:ea typeface="Menlo"/>
                <a:cs typeface="Menlo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Menlo"/>
                <a:ea typeface="Menlo"/>
                <a:cs typeface="Menlo"/>
              </a:rPr>
              <a:t>.</a:t>
            </a:r>
            <a:r>
              <a:rPr lang="en-US" dirty="0" err="1">
                <a:solidFill>
                  <a:srgbClr val="4E8187"/>
                </a:solidFill>
                <a:latin typeface="Menlo"/>
                <a:ea typeface="Menlo"/>
                <a:cs typeface="Menlo"/>
              </a:rPr>
              <a:t>tableData</a:t>
            </a: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Menlo"/>
                <a:ea typeface="Menlo"/>
                <a:cs typeface="Menlo"/>
              </a:rPr>
              <a:t>indexPath.</a:t>
            </a:r>
            <a:r>
              <a:rPr lang="en-US" dirty="0" err="1">
                <a:solidFill>
                  <a:srgbClr val="703DAA"/>
                </a:solidFill>
                <a:latin typeface="Menlo"/>
                <a:ea typeface="Menlo"/>
                <a:cs typeface="Menlo"/>
              </a:rPr>
              <a:t>item</a:t>
            </a: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    </a:t>
            </a:r>
            <a:r>
              <a:rPr lang="en-US" dirty="0">
                <a:solidFill>
                  <a:srgbClr val="BB2CA2"/>
                </a:solidFill>
                <a:latin typeface="Menlo"/>
                <a:ea typeface="Menlo"/>
                <a:cs typeface="Menlo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cell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</a:t>
            </a:r>
            <a:r>
              <a:rPr lang="en-US" dirty="0">
                <a:solidFill>
                  <a:srgbClr val="008400"/>
                </a:solidFill>
                <a:latin typeface="Menlo"/>
                <a:ea typeface="Menlo"/>
                <a:cs typeface="Menlo"/>
              </a:rPr>
              <a:t>//More class stuff here...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206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 in Mobile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19672" y="14847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/>
              <a:t>Nokia brengt offlinenavigatie van </a:t>
            </a:r>
            <a:r>
              <a:rPr lang="nl-NL" dirty="0" err="1"/>
              <a:t>Here</a:t>
            </a:r>
            <a:r>
              <a:rPr lang="nl-NL" dirty="0"/>
              <a:t> </a:t>
            </a:r>
            <a:r>
              <a:rPr lang="nl-NL" dirty="0" err="1"/>
              <a:t>Maps</a:t>
            </a:r>
            <a:r>
              <a:rPr lang="nl-NL" dirty="0"/>
              <a:t> uit voor </a:t>
            </a:r>
            <a:r>
              <a:rPr lang="nl-NL" dirty="0" err="1"/>
              <a:t>iPhones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2420888"/>
            <a:ext cx="3792984" cy="329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65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 smtClean="0"/>
              <a:t>Alomofire</a:t>
            </a:r>
            <a:endParaRPr lang="de-DE" dirty="0" smtClean="0"/>
          </a:p>
          <a:p>
            <a:pPr lvl="2"/>
            <a:r>
              <a:rPr lang="nb-NO" dirty="0">
                <a:hlinkClick r:id="rId3"/>
              </a:rPr>
              <a:t>https://github.com/Alamofire/</a:t>
            </a:r>
            <a:r>
              <a:rPr lang="nb-NO" dirty="0" smtClean="0">
                <a:hlinkClick r:id="rId3"/>
              </a:rPr>
              <a:t>Alamofire</a:t>
            </a:r>
            <a:endParaRPr lang="nb-NO" dirty="0"/>
          </a:p>
          <a:p>
            <a:r>
              <a:rPr lang="en-US" dirty="0" smtClean="0"/>
              <a:t>JSON</a:t>
            </a:r>
          </a:p>
          <a:p>
            <a:pPr lvl="2"/>
            <a:r>
              <a:rPr lang="en-US" dirty="0">
                <a:hlinkClick r:id="rId4"/>
              </a:rPr>
              <a:t>https://github.com/SwiftyJSON/</a:t>
            </a:r>
            <a:r>
              <a:rPr lang="en-US" dirty="0" smtClean="0">
                <a:hlinkClick r:id="rId4"/>
              </a:rPr>
              <a:t>SwiftyJSON</a:t>
            </a:r>
            <a:endParaRPr lang="en-US" dirty="0"/>
          </a:p>
          <a:p>
            <a:r>
              <a:rPr lang="en-US" dirty="0" err="1" smtClean="0"/>
              <a:t>NSUserDefaults</a:t>
            </a:r>
            <a:endParaRPr lang="en-US" dirty="0" smtClean="0"/>
          </a:p>
          <a:p>
            <a:pPr lvl="2"/>
            <a:r>
              <a:rPr lang="en-US" dirty="0">
                <a:hlinkClick r:id="rId5"/>
              </a:rPr>
              <a:t>https://developer.apple.com/library/prerelease/ios/documentation/Cocoa/Reference/Foundation/Classes/NSUserDefaults_Class/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r>
              <a:rPr lang="en-US" dirty="0" err="1" smtClean="0"/>
              <a:t>NSDictionary</a:t>
            </a:r>
            <a:endParaRPr lang="en-US" dirty="0" smtClean="0"/>
          </a:p>
          <a:p>
            <a:pPr lvl="2"/>
            <a:r>
              <a:rPr lang="en-US" dirty="0">
                <a:hlinkClick r:id="rId6"/>
              </a:rPr>
              <a:t>https://developer.apple.com/library/ios/documentation/Cocoa/Reference/Foundation/Classes/NSDictionary_Class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9866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Communication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3491880" y="2924944"/>
            <a:ext cx="2376264" cy="172819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123728" y="3789040"/>
            <a:ext cx="115212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012160" y="3789040"/>
            <a:ext cx="115212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380312" y="2636912"/>
            <a:ext cx="1296144" cy="24482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139952" y="357301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Internet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0312" y="357301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Device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Can 20"/>
          <p:cNvSpPr/>
          <p:nvPr/>
        </p:nvSpPr>
        <p:spPr>
          <a:xfrm>
            <a:off x="467544" y="2708920"/>
            <a:ext cx="1428184" cy="2280280"/>
          </a:xfrm>
          <a:prstGeom prst="can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83568" y="363573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Server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58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Webservices</a:t>
            </a:r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1271608" y="2708920"/>
            <a:ext cx="1428184" cy="2280280"/>
          </a:xfrm>
          <a:prstGeom prst="can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87632" y="363573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Server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059832" y="3501008"/>
            <a:ext cx="2016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059832" y="4374396"/>
            <a:ext cx="2016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03848" y="3131676"/>
            <a:ext cx="1663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 &lt;Data&gt;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03848" y="4005064"/>
            <a:ext cx="1629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Returns &lt;Data&gt;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76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Synchronous is easy, but it ‘blocks’ the UI until the task is done.</a:t>
            </a:r>
          </a:p>
          <a:p>
            <a:r>
              <a:rPr lang="en-US" sz="2400" dirty="0" smtClean="0"/>
              <a:t>Asynchronous is harder, instead of waiting for the task to finish you react on a method.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140968"/>
            <a:ext cx="2188895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60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data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 more than just one data element</a:t>
            </a:r>
          </a:p>
          <a:p>
            <a:pPr lvl="1"/>
            <a:r>
              <a:rPr lang="en-US" dirty="0" err="1" smtClean="0"/>
              <a:t>Webservice</a:t>
            </a:r>
            <a:r>
              <a:rPr lang="en-US" dirty="0" smtClean="0"/>
              <a:t> connections are (relatively) slow, so its better to send more data at once.</a:t>
            </a:r>
          </a:p>
          <a:p>
            <a:r>
              <a:rPr lang="en-US" dirty="0" smtClean="0"/>
              <a:t>How can we store multiple data elements?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Age</a:t>
            </a:r>
          </a:p>
          <a:p>
            <a:pPr lvl="1"/>
            <a:r>
              <a:rPr lang="en-US" dirty="0" err="1" smtClean="0"/>
              <a:t>Adress</a:t>
            </a:r>
            <a:endParaRPr lang="en-US" dirty="0" smtClean="0"/>
          </a:p>
          <a:p>
            <a:pPr lvl="1"/>
            <a:r>
              <a:rPr lang="en-US" dirty="0" smtClean="0"/>
              <a:t>Favorite color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46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t4ak.roblox.com/462316c8378ae3010a2136afa6b76c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16832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NSArray</a:t>
            </a:r>
            <a:endParaRPr lang="en-US" dirty="0"/>
          </a:p>
        </p:txBody>
      </p:sp>
      <p:pic>
        <p:nvPicPr>
          <p:cNvPr id="2050" name="Picture 2" descr="http://pic002.cnblogs.com/images/2012/322584/201207101306578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16668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n 20"/>
          <p:cNvSpPr/>
          <p:nvPr/>
        </p:nvSpPr>
        <p:spPr>
          <a:xfrm>
            <a:off x="272505" y="5373216"/>
            <a:ext cx="1286307" cy="636083"/>
          </a:xfrm>
          <a:prstGeom prst="can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TextBox 21"/>
          <p:cNvSpPr txBox="1"/>
          <p:nvPr/>
        </p:nvSpPr>
        <p:spPr>
          <a:xfrm>
            <a:off x="488529" y="5455198"/>
            <a:ext cx="84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Server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6"/>
          <p:cNvSpPr/>
          <p:nvPr/>
        </p:nvSpPr>
        <p:spPr>
          <a:xfrm>
            <a:off x="6196236" y="2533546"/>
            <a:ext cx="1296144" cy="24482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9"/>
          <p:cNvSpPr txBox="1"/>
          <p:nvPr/>
        </p:nvSpPr>
        <p:spPr>
          <a:xfrm>
            <a:off x="6196236" y="346965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Device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2688819" y="260736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NSString</a:t>
            </a:r>
            <a:endParaRPr lang="en-US" dirty="0"/>
          </a:p>
        </p:txBody>
      </p:sp>
      <p:sp>
        <p:nvSpPr>
          <p:cNvPr id="14" name="Tekstvak 13"/>
          <p:cNvSpPr txBox="1"/>
          <p:nvPr/>
        </p:nvSpPr>
        <p:spPr>
          <a:xfrm>
            <a:off x="2688819" y="298563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NSnumber</a:t>
            </a:r>
            <a:endParaRPr lang="en-US" dirty="0"/>
          </a:p>
        </p:txBody>
      </p:sp>
      <p:sp>
        <p:nvSpPr>
          <p:cNvPr id="15" name="Tekstvak 14"/>
          <p:cNvSpPr txBox="1"/>
          <p:nvPr/>
        </p:nvSpPr>
        <p:spPr>
          <a:xfrm>
            <a:off x="2688818" y="342654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43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Object Notation</a:t>
            </a:r>
          </a:p>
          <a:p>
            <a:r>
              <a:rPr lang="en-US" dirty="0" smtClean="0"/>
              <a:t>Lightweight text based data exchange</a:t>
            </a:r>
          </a:p>
          <a:p>
            <a:r>
              <a:rPr lang="en-US" dirty="0" smtClean="0"/>
              <a:t>Data stored as key/value pairs</a:t>
            </a:r>
          </a:p>
          <a:p>
            <a:r>
              <a:rPr lang="en-US" dirty="0" smtClean="0"/>
              <a:t>Easily created in PHP</a:t>
            </a:r>
          </a:p>
          <a:p>
            <a:r>
              <a:rPr lang="en-US" dirty="0" smtClean="0"/>
              <a:t>Easy </a:t>
            </a:r>
            <a:r>
              <a:rPr lang="en-US" dirty="0" smtClean="0"/>
              <a:t>to read/use into Objective-</a:t>
            </a:r>
            <a:r>
              <a:rPr lang="en-US" dirty="0" smtClean="0"/>
              <a:t>C</a:t>
            </a:r>
          </a:p>
          <a:p>
            <a:pPr lvl="1"/>
            <a:r>
              <a:rPr lang="en-US" dirty="0" smtClean="0"/>
              <a:t>Slightly harder in Swift (for now)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872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AFF878F293C14F9C3FAF5A3796B946" ma:contentTypeVersion="0" ma:contentTypeDescription="Create a new document." ma:contentTypeScope="" ma:versionID="98fc9cc565f1e8fc27df3a391f35365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3AB374-B9D0-4A3C-B8E1-2CF854A8C604}"/>
</file>

<file path=customXml/itemProps2.xml><?xml version="1.0" encoding="utf-8"?>
<ds:datastoreItem xmlns:ds="http://schemas.openxmlformats.org/officeDocument/2006/customXml" ds:itemID="{9DFE30A4-EC1D-4ED2-A4DD-013CD494A77A}"/>
</file>

<file path=customXml/itemProps3.xml><?xml version="1.0" encoding="utf-8"?>
<ds:datastoreItem xmlns:ds="http://schemas.openxmlformats.org/officeDocument/2006/customXml" ds:itemID="{5451CBF1-2B05-4B2E-8D8F-06253990EEF2}"/>
</file>

<file path=docProps/app.xml><?xml version="1.0" encoding="utf-8"?>
<Properties xmlns="http://schemas.openxmlformats.org/officeDocument/2006/extended-properties" xmlns:vt="http://schemas.openxmlformats.org/officeDocument/2006/docPropsVTypes">
  <TotalTime>22720</TotalTime>
  <Words>1542</Words>
  <Application>Microsoft Macintosh PowerPoint</Application>
  <PresentationFormat>On-screen Show (4:3)</PresentationFormat>
  <Paragraphs>304</Paragraphs>
  <Slides>32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Kantoorthema</vt:lpstr>
      <vt:lpstr>iOS Week 4 Connectivity</vt:lpstr>
      <vt:lpstr>Overview</vt:lpstr>
      <vt:lpstr>PowerPoint Presentation</vt:lpstr>
      <vt:lpstr>External Communication</vt:lpstr>
      <vt:lpstr>Webservices</vt:lpstr>
      <vt:lpstr>Requesting data</vt:lpstr>
      <vt:lpstr>Returning data</vt:lpstr>
      <vt:lpstr>NSArray</vt:lpstr>
      <vt:lpstr>JSON Data</vt:lpstr>
      <vt:lpstr>Key/Value pairs</vt:lpstr>
      <vt:lpstr>PowerPoint Presentation</vt:lpstr>
      <vt:lpstr>Alamofire</vt:lpstr>
      <vt:lpstr>Requesting data</vt:lpstr>
      <vt:lpstr>Advanced Swift</vt:lpstr>
      <vt:lpstr>Data handling</vt:lpstr>
      <vt:lpstr>Data handling</vt:lpstr>
      <vt:lpstr>Data handling</vt:lpstr>
      <vt:lpstr>Data handling</vt:lpstr>
      <vt:lpstr>SwiftyJSON</vt:lpstr>
      <vt:lpstr>Parse JSON</vt:lpstr>
      <vt:lpstr>Saving data in app</vt:lpstr>
      <vt:lpstr>Saving Data in Application</vt:lpstr>
      <vt:lpstr>NSUserDefaults</vt:lpstr>
      <vt:lpstr>NSUserDefaults</vt:lpstr>
      <vt:lpstr>Tableviews</vt:lpstr>
      <vt:lpstr>TableView</vt:lpstr>
      <vt:lpstr>TableViews</vt:lpstr>
      <vt:lpstr>TableView</vt:lpstr>
      <vt:lpstr>TableView</vt:lpstr>
      <vt:lpstr>TableView</vt:lpstr>
      <vt:lpstr>Hot in Mobile</vt:lpstr>
      <vt:lpstr>Further Reading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Mobile: Android</dc:title>
  <dc:creator>ben</dc:creator>
  <cp:lastModifiedBy>Michael Schifferling</cp:lastModifiedBy>
  <cp:revision>255</cp:revision>
  <cp:lastPrinted>2011-09-06T08:53:29Z</cp:lastPrinted>
  <dcterms:created xsi:type="dcterms:W3CDTF">2011-08-30T07:19:50Z</dcterms:created>
  <dcterms:modified xsi:type="dcterms:W3CDTF">2015-03-19T07:35:16Z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0x01010098AFF878F293C14F9C3FAF5A3796B946</vt:lpwstr>
  </property>
</Properties>
</file>